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comments/comment4.xml" ContentType="application/vnd.openxmlformats-officedocument.presentationml.comment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comments/comment7.xml" ContentType="application/vnd.openxmlformats-officedocument.presentationml.comment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comments/comment5.xml" ContentType="application/vnd.openxmlformats-officedocument.presentationml.comments+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comments/comment3.xml" ContentType="application/vnd.openxmlformats-officedocument.presentationml.comments+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comments/comment1.xml" ContentType="application/vnd.openxmlformats-officedocument.presentationml.comments+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comments/comment6.xml" ContentType="application/vnd.openxmlformats-officedocument.presentationml.comment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comments/comment2.xml" ContentType="application/vnd.openxmlformats-officedocument.presentationml.comment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8"/>
  </p:notesMasterIdLst>
  <p:sldIdLst>
    <p:sldId id="296" r:id="rId2"/>
    <p:sldId id="297" r:id="rId3"/>
    <p:sldId id="298" r:id="rId4"/>
    <p:sldId id="348" r:id="rId5"/>
    <p:sldId id="303" r:id="rId6"/>
    <p:sldId id="349" r:id="rId7"/>
    <p:sldId id="299" r:id="rId8"/>
    <p:sldId id="300" r:id="rId9"/>
    <p:sldId id="350" r:id="rId10"/>
    <p:sldId id="347" r:id="rId11"/>
    <p:sldId id="346" r:id="rId12"/>
    <p:sldId id="301" r:id="rId13"/>
    <p:sldId id="302" r:id="rId14"/>
    <p:sldId id="304" r:id="rId15"/>
    <p:sldId id="305" r:id="rId16"/>
    <p:sldId id="308" r:id="rId17"/>
    <p:sldId id="309" r:id="rId18"/>
    <p:sldId id="306" r:id="rId19"/>
    <p:sldId id="307" r:id="rId20"/>
    <p:sldId id="310" r:id="rId21"/>
    <p:sldId id="311" r:id="rId22"/>
    <p:sldId id="313" r:id="rId23"/>
    <p:sldId id="312" r:id="rId24"/>
    <p:sldId id="314" r:id="rId25"/>
    <p:sldId id="256" r:id="rId26"/>
    <p:sldId id="257" r:id="rId27"/>
    <p:sldId id="259" r:id="rId28"/>
    <p:sldId id="258" r:id="rId29"/>
    <p:sldId id="261" r:id="rId30"/>
    <p:sldId id="260" r:id="rId31"/>
    <p:sldId id="263" r:id="rId32"/>
    <p:sldId id="352" r:id="rId33"/>
    <p:sldId id="264" r:id="rId34"/>
    <p:sldId id="265" r:id="rId35"/>
    <p:sldId id="266" r:id="rId36"/>
    <p:sldId id="267" r:id="rId37"/>
    <p:sldId id="269" r:id="rId38"/>
    <p:sldId id="268" r:id="rId39"/>
    <p:sldId id="275" r:id="rId40"/>
    <p:sldId id="295" r:id="rId41"/>
    <p:sldId id="276" r:id="rId42"/>
    <p:sldId id="278" r:id="rId43"/>
    <p:sldId id="277" r:id="rId44"/>
    <p:sldId id="279" r:id="rId45"/>
    <p:sldId id="280" r:id="rId46"/>
    <p:sldId id="281" r:id="rId47"/>
    <p:sldId id="282" r:id="rId48"/>
    <p:sldId id="284" r:id="rId49"/>
    <p:sldId id="283" r:id="rId50"/>
    <p:sldId id="286" r:id="rId51"/>
    <p:sldId id="287" r:id="rId52"/>
    <p:sldId id="288" r:id="rId53"/>
    <p:sldId id="285" r:id="rId54"/>
    <p:sldId id="294" r:id="rId55"/>
    <p:sldId id="324" r:id="rId56"/>
    <p:sldId id="325" r:id="rId57"/>
    <p:sldId id="328" r:id="rId58"/>
    <p:sldId id="329" r:id="rId59"/>
    <p:sldId id="330" r:id="rId60"/>
    <p:sldId id="322" r:id="rId61"/>
    <p:sldId id="344" r:id="rId62"/>
    <p:sldId id="323" r:id="rId63"/>
    <p:sldId id="289" r:id="rId64"/>
    <p:sldId id="326" r:id="rId65"/>
    <p:sldId id="327" r:id="rId66"/>
    <p:sldId id="290" r:id="rId67"/>
    <p:sldId id="291" r:id="rId68"/>
    <p:sldId id="292" r:id="rId69"/>
    <p:sldId id="293" r:id="rId70"/>
    <p:sldId id="315" r:id="rId71"/>
    <p:sldId id="316" r:id="rId72"/>
    <p:sldId id="351" r:id="rId73"/>
    <p:sldId id="317" r:id="rId74"/>
    <p:sldId id="345" r:id="rId75"/>
    <p:sldId id="318" r:id="rId76"/>
    <p:sldId id="319" r:id="rId77"/>
    <p:sldId id="320" r:id="rId78"/>
    <p:sldId id="321" r:id="rId79"/>
    <p:sldId id="331" r:id="rId80"/>
    <p:sldId id="332" r:id="rId81"/>
    <p:sldId id="333" r:id="rId82"/>
    <p:sldId id="334" r:id="rId83"/>
    <p:sldId id="335" r:id="rId84"/>
    <p:sldId id="336" r:id="rId85"/>
    <p:sldId id="337" r:id="rId86"/>
    <p:sldId id="338" r:id="rId87"/>
    <p:sldId id="339" r:id="rId88"/>
    <p:sldId id="340" r:id="rId89"/>
    <p:sldId id="341" r:id="rId90"/>
    <p:sldId id="270" r:id="rId91"/>
    <p:sldId id="342" r:id="rId92"/>
    <p:sldId id="271" r:id="rId93"/>
    <p:sldId id="272" r:id="rId94"/>
    <p:sldId id="273" r:id="rId95"/>
    <p:sldId id="274" r:id="rId96"/>
    <p:sldId id="343" r:id="rId97"/>
  </p:sldIdLst>
  <p:sldSz cx="9144000" cy="6858000" type="screen4x3"/>
  <p:notesSz cx="6858000" cy="9144000"/>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J-USER" initials="F" lastIdx="11" clrIdx="0"/>
</p:cmAuthorLst>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88462" autoAdjust="0"/>
  </p:normalViewPr>
  <p:slideViewPr>
    <p:cSldViewPr>
      <p:cViewPr varScale="1">
        <p:scale>
          <a:sx n="105" d="100"/>
          <a:sy n="105" d="100"/>
        </p:scale>
        <p:origin x="-1242"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2-06-17T04:44:52.486" idx="3">
    <p:pos x="10" y="10"/>
    <p:text>神は人間と契約を結ばれました。契約は、人間を通して神が宇宙を統治されるために人間との間に結ばれました。人間は神の権力代行者であり、そのために神の似姿に創造されたのです。知的・肉体的能力はすべてこの契約実行の目的のために創造されているので、だれであっても、神の契約を守る者は霊的・知的・肉体的に祝福され、破る者はその契約の規定にしたがって霊的・知的・肉体的に罰せられるのです。祝福と刑罰の現れ方は人によって異なります。しかし、だれであっても、この契約の絆から自由な者はおらず、契約が定める賞罰から自由な者はいないのです。一見すると、悪者でも繁栄しているように見えます。しかし、それは毒麦のたとえにあるように、毒麦の正体が明らかになるために一時的に繁栄を許されているだけなのです。神はけっして裁きを付けずにおく方ではありません。
　　だまされてはならない。神は侮られる方ではない。人は種を蒔けば、その刈り取りもすることになる。（ガラテヤ６・７）
　人類の始祖アダムは、この支配の契約を破ったために、神の呪いを受けました。それは、肉体的・霊的な死であり、労働における呪いでした。労働そのものが罰ではなく、労働に刑罰の意味が付加されたのです。しかし、神は、イエス・キリストを十字架上で罰することによって、信じる者のすべての罪責を取り除かれました。それによって、人間は契約の刑罰から解放されたのです。キリストを信じる者は、たとえ訓練としての苦しみを受けることがあっても、けっして裁かれることなく、地上においては霊的・知的・肉体的祝福を受けます。キリスト者は、肉体的にも霊的にも死にません。「死は勝利に飲まれた。」（第１コリント１５・５４）とあります。
　万物は、神によって創造され、たえず神の摂理の中にあるのですから、万物の意味は神が決定されます。しかも、それは、神とアダムの間において結ばれた契約の中に置かれており、アダムが支配すべき対象として意義付けられているのですから、この世界に存在するあらゆるものは、「契約の中にあるもの」と述べることができます。それゆえ、｢契約的｣という形容詞のつかないものはこの世に一つも存在しないのです。例えば、目の前にあるコンピュータは、｢契約的コンピュータ｣です。科学は、｢契約的科学｣でなければ本当の科学ではありません。人間による被造物統治に役立たない科学は科学ではありません。神の存在と権威を前提としない科学は本当の科学ではありません。
　万物は契約の文脈の中におかれているのですから、万物は神の契約の構造という枠組みによって理解されねばなりません。政治であれ、経済であれ、芸術であれ、あらゆる事柄が正しく定義し直され、その本来の姿に回復するには、神の契約の構造によって再構築される必要があります。契約の構造にしたがって、権威、支配の方法、規則、賞罰、継承が定義し直されたものだけが、本当の政治であり、本当の経済であり、本当の芸術になるのです。
</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2-06-17T09:21:10.135" idx="5">
    <p:pos x="10" y="10"/>
    <p:text>過去数十年、聖書学者たちは、申命記と古代近東諸民族の契約（通常「宗主契約」と呼ばれます）の類似性について明らかにしてきました。ヒッタイト（紀元前１６－１３世紀）やアッシリア（同８－７世紀）宗主契約などがそれです。宗主である古代の王は、属国の王たちと支配契約を結びました。これらの契約は申命記の構造を研究する上で大きな助けとなります。申命記を研究することによって神の契約の５つの条件が明らかになります。</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2-06-17T04:20:58.388" idx="1">
    <p:pos x="10" y="10"/>
    <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2-06-17T18:26:30.984" idx="6">
    <p:pos x="10" y="10"/>
    <p:text>たとえば、マタイ8 章29 節を見よう。
King James Version では、イエスの御名がきちんと入っている。
And, behold, they cried out, saying, What have we to do with thee, Jesus,
thou Son of God（汝神の子イエス）? art thou come hither to torment us
before the time?
しかし、New International Version では、省略されている。
"What do you want with us, Son of God（神の子）?" they shouted. "Have
you come here to torture us before the appointed time?"
New American Standard Bible でも省略されている。
And they cried out, saying, "(A)What business do we have with each other,
Son of God（神の子）? Have You come here to torment us before the time?"
ちなみに、現代聖書翻訳の影響を受けた日本語訳にも同じ現象が見られる。
すると、見よ、彼らはわめいて言った。「神の子よ。いったい私たちに何を
しようというのです。まだその時ではないのに、もう私たちを苦しめに来ら
れたのですか。」（新改訳）
突然、彼らは叫んだ。「神の子、かまわないでくれ。まだ、その時ではない
のにここに来て、我々を苦しめるのか。」（新共同訳）
すると突然、彼らは叫んで言った、「神の子よ、あなたはわたしどもとなん
の係わりがあるのです。まだその時ではないのに、ここにきて、わたしども
を苦しめるのですか」。（口語訳）
見よ、彼ら叫びて言う。「神の子よ。我ら汝と何の関係あらん。未だ時至ら
ぬに、われらを責めんとてここに来たり給うか。」（文語訳）</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12-06-17T18:26:30.984" idx="7">
    <p:pos x="10" y="10"/>
    <p:text>たとえば、マタイ8 章29 節を見よう。
King James Version では、イエスの御名がきちんと入っている。
And, behold, they cried out, saying, What have we to do with thee, Jesus,
thou Son of God（汝神の子イエス）? art thou come hither to torment us
before the time?
しかし、New International Version では、省略されている。
"What do you want with us, Son of God（神の子）?" they shouted. "Have
you come here to torture us before the appointed time?"
New American Standard Bible でも省略されている。
And they cried out, saying, "(A)What business do we have with each other,
Son of God（神の子）? Have You come here to torment us before the time?"
ちなみに、現代聖書翻訳の影響を受けた日本語訳にも同じ現象が見られる。
すると、見よ、彼らはわめいて言った。「神の子よ。いったい私たちに何を
しようというのです。まだその時ではないのに、もう私たちを苦しめに来ら
れたのですか。」（新改訳）
突然、彼らは叫んだ。「神の子、かまわないでくれ。まだ、その時ではない
のにここに来て、我々を苦しめるのか。」（新共同訳）
すると突然、彼らは叫んで言った、「神の子よ、あなたはわたしどもとなん
の係わりがあるのです。まだその時ではないのに、ここにきて、わたしども
を苦しめるのですか」。（口語訳）
見よ、彼ら叫びて言う。「神の子よ。我ら汝と何の関係あらん。未だ時至ら
ぬに、われらを責めんとてここに来たり給うか。」（文語訳）</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12-06-17T18:26:30.984" idx="11">
    <p:pos x="10" y="10"/>
    <p:text>たとえば、マタイ8 章29 節を見よう。
King James Version では、イエスの御名がきちんと入っている。
And, behold, they cried out, saying, What have we to do with thee, Jesus,
thou Son of God（汝神の子イエス）? art thou come hither to torment us
before the time?
しかし、New International Version では、省略されている。
"What do you want with us, Son of God（神の子）?" they shouted. "Have
you come here to torture us before the appointed time?"
New American Standard Bible でも省略されている。
And they cried out, saying, "(A)What business do we have with each other,
Son of God（神の子）? Have You come here to torment us before the time?"
ちなみに、現代聖書翻訳の影響を受けた日本語訳にも同じ現象が見られる。
すると、見よ、彼らはわめいて言った。「神の子よ。いったい私たちに何を
しようというのです。まだその時ではないのに、もう私たちを苦しめに来ら
れたのですか。」（新改訳）
突然、彼らは叫んだ。「神の子、かまわないでくれ。まだ、その時ではない
のにここに来て、我々を苦しめるのか。」（新共同訳）
すると突然、彼らは叫んで言った、「神の子よ、あなたはわたしどもとなん
の係わりがあるのです。まだその時ではないのに、ここにきて、わたしども
を苦しめるのですか」。（口語訳）
見よ、彼ら叫びて言う。「神の子よ。我ら汝と何の関係あらん。未だ時至ら
ぬに、われらを責めんとてここに来たり給うか。」（文語訳）</p:text>
  </p:cm>
</p:cmLst>
</file>

<file path=ppt/comments/comment7.xml><?xml version="1.0" encoding="utf-8"?>
<p:cmLst xmlns:a="http://schemas.openxmlformats.org/drawingml/2006/main" xmlns:r="http://schemas.openxmlformats.org/officeDocument/2006/relationships" xmlns:p="http://schemas.openxmlformats.org/presentationml/2006/main">
  <p:cm authorId="0" dt="2012-06-18T19:39:55.435" idx="9">
    <p:pos x="3953" y="1380"/>
    <p:text>エペソ、スミルナ、ペルガモ、テアテラ、サルデス、フィラデルフィヤ、ラオデキヤ</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6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8E5CD757-535C-44C3-91D1-076F73B2BB1A}" type="datetimeFigureOut">
              <a:rPr lang="ja-JP" altLang="en-US"/>
              <a:pPr>
                <a:defRPr/>
              </a:pPr>
              <a:t>2012/6/22</a:t>
            </a:fld>
            <a:endParaRPr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ja-JP" altLang="en-US" noProof="0"/>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7A248AF9-DB5D-423F-B173-95F72B99F12B}" type="slidenum">
              <a:rPr lang="ja-JP" altLang="en-US"/>
              <a:pPr>
                <a:defRPr/>
              </a:pPr>
              <a:t>&lt;#&gt;</a:t>
            </a:fld>
            <a:endParaRPr lang="ja-JP"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rictandparticular.blogspot.jp/2009/10/was-brooke-foss-westcott-occultist.html"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7410"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7411" name="スライド番号プレースホルダー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EBCF9BF-6C3C-4FD7-8F62-9042D30F0644}" type="slidenum">
              <a:rPr lang="ja-JP" altLang="en-US"/>
              <a:pPr fontAlgn="base">
                <a:spcBef>
                  <a:spcPct val="0"/>
                </a:spcBef>
                <a:spcAft>
                  <a:spcPct val="0"/>
                </a:spcAft>
                <a:defRPr/>
              </a:pPr>
              <a:t>3</a:t>
            </a:fld>
            <a:endParaRPr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01378"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t>彼らの仲間であったバルフォアは、「空中浮遊の報告に鼓舞され」心霊研究会のリーダー</a:t>
            </a:r>
          </a:p>
          <a:p>
            <a:pPr eaLnBrk="1" hangingPunct="1">
              <a:spcBef>
                <a:spcPct val="0"/>
              </a:spcBef>
            </a:pPr>
            <a:r>
              <a:rPr lang="ja-JP" altLang="en-US" smtClean="0"/>
              <a:t>を務めた。「イギリス自伝事典」には、「形而上学を取り戻せ」という彼の言葉が引用さ</a:t>
            </a:r>
          </a:p>
          <a:p>
            <a:pPr eaLnBrk="1" hangingPunct="1">
              <a:spcBef>
                <a:spcPct val="0"/>
              </a:spcBef>
            </a:pPr>
            <a:r>
              <a:rPr lang="ja-JP" altLang="en-US" smtClean="0"/>
              <a:t>れ、彼が「死者」と交信することを楽しんだことが記録されている。</a:t>
            </a:r>
          </a:p>
          <a:p>
            <a:pPr eaLnBrk="1" hangingPunct="1">
              <a:spcBef>
                <a:spcPct val="0"/>
              </a:spcBef>
            </a:pPr>
            <a:r>
              <a:rPr lang="ja-JP" altLang="en-US" smtClean="0"/>
              <a:t>アーサー・バルフォアは、ホートの「使徒」、ウェストコットの「エラヌス」のメンバー</a:t>
            </a:r>
          </a:p>
          <a:p>
            <a:pPr eaLnBrk="1" hangingPunct="1">
              <a:spcBef>
                <a:spcPct val="0"/>
              </a:spcBef>
            </a:pPr>
            <a:r>
              <a:rPr lang="ja-JP" altLang="en-US" smtClean="0"/>
              <a:t>でもあり、ほどなくしてイギリス首相の座につき、国際連盟の設立にかかわった。</a:t>
            </a:r>
          </a:p>
        </p:txBody>
      </p:sp>
      <p:sp>
        <p:nvSpPr>
          <p:cNvPr id="100355" name="スライド番号プレースホルダー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4B01D17-C58C-428C-91E9-B52E41CE7DBF}" type="slidenum">
              <a:rPr lang="ja-JP" altLang="en-US"/>
              <a:pPr fontAlgn="base">
                <a:spcBef>
                  <a:spcPct val="0"/>
                </a:spcBef>
                <a:spcAft>
                  <a:spcPct val="0"/>
                </a:spcAft>
                <a:defRPr/>
              </a:pPr>
              <a:t>77</a:t>
            </a:fld>
            <a:endParaRPr lang="en-US" altLang="ja-JP"/>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03426"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t>彼らの仲間であったバルフォアは、「空中浮遊の報告に鼓舞され」心霊研究会のリーダー</a:t>
            </a:r>
          </a:p>
          <a:p>
            <a:pPr eaLnBrk="1" hangingPunct="1">
              <a:spcBef>
                <a:spcPct val="0"/>
              </a:spcBef>
            </a:pPr>
            <a:r>
              <a:rPr lang="ja-JP" altLang="en-US" smtClean="0"/>
              <a:t>を務めた。「イギリス自伝事典」には、「形而上学を取り戻せ」という彼の言葉が引用さ</a:t>
            </a:r>
          </a:p>
          <a:p>
            <a:pPr eaLnBrk="1" hangingPunct="1">
              <a:spcBef>
                <a:spcPct val="0"/>
              </a:spcBef>
            </a:pPr>
            <a:r>
              <a:rPr lang="ja-JP" altLang="en-US" smtClean="0"/>
              <a:t>れ、彼が「死者」と交信することを楽しんだことが記録されている。</a:t>
            </a:r>
          </a:p>
          <a:p>
            <a:pPr eaLnBrk="1" hangingPunct="1">
              <a:spcBef>
                <a:spcPct val="0"/>
              </a:spcBef>
            </a:pPr>
            <a:r>
              <a:rPr lang="ja-JP" altLang="en-US" smtClean="0"/>
              <a:t>アーサー・バルフォアは、ホートの「使徒」、ウェストコットの「エラヌス」のメンバー</a:t>
            </a:r>
          </a:p>
          <a:p>
            <a:pPr eaLnBrk="1" hangingPunct="1">
              <a:spcBef>
                <a:spcPct val="0"/>
              </a:spcBef>
            </a:pPr>
            <a:r>
              <a:rPr lang="ja-JP" altLang="en-US" smtClean="0"/>
              <a:t>でもあり、ほどなくしてイギリス首相の座につき、国際連盟の設立にかかわった。</a:t>
            </a:r>
          </a:p>
        </p:txBody>
      </p:sp>
      <p:sp>
        <p:nvSpPr>
          <p:cNvPr id="102403" name="スライド番号プレースホルダー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A91A2FB-C9D4-4988-9708-46D76A89AC16}" type="slidenum">
              <a:rPr lang="ja-JP" altLang="en-US"/>
              <a:pPr fontAlgn="base">
                <a:spcBef>
                  <a:spcPct val="0"/>
                </a:spcBef>
                <a:spcAft>
                  <a:spcPct val="0"/>
                </a:spcAft>
                <a:defRPr/>
              </a:pPr>
              <a:t>78</a:t>
            </a:fld>
            <a:endParaRPr lang="en-US" altLang="ja-JP"/>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0547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t>彼らの仲間であったバルフォアは、「空中浮遊の報告に鼓舞され」心霊研究会のリーダー</a:t>
            </a:r>
          </a:p>
          <a:p>
            <a:pPr eaLnBrk="1" hangingPunct="1">
              <a:spcBef>
                <a:spcPct val="0"/>
              </a:spcBef>
            </a:pPr>
            <a:r>
              <a:rPr lang="ja-JP" altLang="en-US" smtClean="0"/>
              <a:t>を務めた。「イギリス自伝事典」には、「形而上学を取り戻せ」という彼の言葉が引用さ</a:t>
            </a:r>
          </a:p>
          <a:p>
            <a:pPr eaLnBrk="1" hangingPunct="1">
              <a:spcBef>
                <a:spcPct val="0"/>
              </a:spcBef>
            </a:pPr>
            <a:r>
              <a:rPr lang="ja-JP" altLang="en-US" smtClean="0"/>
              <a:t>れ、彼が「死者」と交信することを楽しんだことが記録されている。</a:t>
            </a:r>
          </a:p>
          <a:p>
            <a:pPr eaLnBrk="1" hangingPunct="1">
              <a:spcBef>
                <a:spcPct val="0"/>
              </a:spcBef>
            </a:pPr>
            <a:r>
              <a:rPr lang="ja-JP" altLang="en-US" smtClean="0"/>
              <a:t>アーサー・バルフォアは、ホートの「使徒」、ウェストコットの「エラヌス」のメンバー</a:t>
            </a:r>
          </a:p>
          <a:p>
            <a:pPr eaLnBrk="1" hangingPunct="1">
              <a:spcBef>
                <a:spcPct val="0"/>
              </a:spcBef>
            </a:pPr>
            <a:r>
              <a:rPr lang="ja-JP" altLang="en-US" smtClean="0"/>
              <a:t>でもあり、ほどなくしてイギリス首相の座につき、国際連盟の設立にかかわった。</a:t>
            </a:r>
          </a:p>
        </p:txBody>
      </p:sp>
      <p:sp>
        <p:nvSpPr>
          <p:cNvPr id="104451" name="スライド番号プレースホルダー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0C668BA-72C3-4A95-BE4A-E6A9A332EA51}" type="slidenum">
              <a:rPr lang="ja-JP" altLang="en-US"/>
              <a:pPr fontAlgn="base">
                <a:spcBef>
                  <a:spcPct val="0"/>
                </a:spcBef>
                <a:spcAft>
                  <a:spcPct val="0"/>
                </a:spcAft>
                <a:defRPr/>
              </a:pPr>
              <a:t>79</a:t>
            </a:fld>
            <a:endParaRPr lang="en-US" altLang="ja-JP"/>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07522"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t>彼らの仲間であったバルフォアは、「空中浮遊の報告に鼓舞され」心霊研究会のリーダー</a:t>
            </a:r>
          </a:p>
          <a:p>
            <a:pPr eaLnBrk="1" hangingPunct="1">
              <a:spcBef>
                <a:spcPct val="0"/>
              </a:spcBef>
            </a:pPr>
            <a:r>
              <a:rPr lang="ja-JP" altLang="en-US" smtClean="0"/>
              <a:t>を務めた。「イギリス自伝事典」には、「形而上学を取り戻せ」という彼の言葉が引用さ</a:t>
            </a:r>
          </a:p>
          <a:p>
            <a:pPr eaLnBrk="1" hangingPunct="1">
              <a:spcBef>
                <a:spcPct val="0"/>
              </a:spcBef>
            </a:pPr>
            <a:r>
              <a:rPr lang="ja-JP" altLang="en-US" smtClean="0"/>
              <a:t>れ、彼が「死者」と交信することを楽しんだことが記録されている。</a:t>
            </a:r>
          </a:p>
          <a:p>
            <a:pPr eaLnBrk="1" hangingPunct="1">
              <a:spcBef>
                <a:spcPct val="0"/>
              </a:spcBef>
            </a:pPr>
            <a:r>
              <a:rPr lang="ja-JP" altLang="en-US" smtClean="0"/>
              <a:t>アーサー・バルフォアは、ホートの「使徒」、ウェストコットの「エラヌス」のメンバー</a:t>
            </a:r>
          </a:p>
          <a:p>
            <a:pPr eaLnBrk="1" hangingPunct="1">
              <a:spcBef>
                <a:spcPct val="0"/>
              </a:spcBef>
            </a:pPr>
            <a:r>
              <a:rPr lang="ja-JP" altLang="en-US" smtClean="0"/>
              <a:t>でもあり、ほどなくしてイギリス首相の座につき、国際連盟の設立にかかわった。</a:t>
            </a:r>
          </a:p>
        </p:txBody>
      </p:sp>
      <p:sp>
        <p:nvSpPr>
          <p:cNvPr id="106499" name="スライド番号プレースホルダー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113C30-EF4A-4006-BDE6-09B86468F221}" type="slidenum">
              <a:rPr lang="ja-JP" altLang="en-US"/>
              <a:pPr fontAlgn="base">
                <a:spcBef>
                  <a:spcPct val="0"/>
                </a:spcBef>
                <a:spcAft>
                  <a:spcPct val="0"/>
                </a:spcAft>
                <a:defRPr/>
              </a:pPr>
              <a:t>80</a:t>
            </a:fld>
            <a:endParaRPr lang="en-US" altLang="ja-JP"/>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09570"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t>彼らの仲間であったバルフォアは、「空中浮遊の報告に鼓舞され」心霊研究会のリーダー</a:t>
            </a:r>
          </a:p>
          <a:p>
            <a:pPr eaLnBrk="1" hangingPunct="1">
              <a:spcBef>
                <a:spcPct val="0"/>
              </a:spcBef>
            </a:pPr>
            <a:r>
              <a:rPr lang="ja-JP" altLang="en-US" smtClean="0"/>
              <a:t>を務めた。「イギリス自伝事典」には、「形而上学を取り戻せ」という彼の言葉が引用さ</a:t>
            </a:r>
          </a:p>
          <a:p>
            <a:pPr eaLnBrk="1" hangingPunct="1">
              <a:spcBef>
                <a:spcPct val="0"/>
              </a:spcBef>
            </a:pPr>
            <a:r>
              <a:rPr lang="ja-JP" altLang="en-US" smtClean="0"/>
              <a:t>れ、彼が「死者」と交信することを楽しんだことが記録されている。</a:t>
            </a:r>
          </a:p>
          <a:p>
            <a:pPr eaLnBrk="1" hangingPunct="1">
              <a:spcBef>
                <a:spcPct val="0"/>
              </a:spcBef>
            </a:pPr>
            <a:r>
              <a:rPr lang="ja-JP" altLang="en-US" smtClean="0"/>
              <a:t>アーサー・バルフォアは、ホートの「使徒」、ウェストコットの「エラヌス」のメンバー</a:t>
            </a:r>
          </a:p>
          <a:p>
            <a:pPr eaLnBrk="1" hangingPunct="1">
              <a:spcBef>
                <a:spcPct val="0"/>
              </a:spcBef>
            </a:pPr>
            <a:r>
              <a:rPr lang="ja-JP" altLang="en-US" smtClean="0"/>
              <a:t>でもあり、ほどなくしてイギリス首相の座につき、国際連盟の設立にかかわった。</a:t>
            </a:r>
          </a:p>
        </p:txBody>
      </p:sp>
      <p:sp>
        <p:nvSpPr>
          <p:cNvPr id="108547" name="スライド番号プレースホルダー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0F19EED-B228-43B3-BA5E-74D96EE5175E}" type="slidenum">
              <a:rPr lang="ja-JP" altLang="en-US"/>
              <a:pPr fontAlgn="base">
                <a:spcBef>
                  <a:spcPct val="0"/>
                </a:spcBef>
                <a:spcAft>
                  <a:spcPct val="0"/>
                </a:spcAft>
                <a:defRPr/>
              </a:pPr>
              <a:t>81</a:t>
            </a:fld>
            <a:endParaRPr lang="en-US" altLang="ja-JP"/>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11618"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t>彼らの仲間であったバルフォアは、「空中浮遊の報告に鼓舞され」心霊研究会のリーダー</a:t>
            </a:r>
          </a:p>
          <a:p>
            <a:pPr eaLnBrk="1" hangingPunct="1">
              <a:spcBef>
                <a:spcPct val="0"/>
              </a:spcBef>
            </a:pPr>
            <a:r>
              <a:rPr lang="ja-JP" altLang="en-US" smtClean="0"/>
              <a:t>を務めた。「イギリス自伝事典」には、「形而上学を取り戻せ」という彼の言葉が引用さ</a:t>
            </a:r>
          </a:p>
          <a:p>
            <a:pPr eaLnBrk="1" hangingPunct="1">
              <a:spcBef>
                <a:spcPct val="0"/>
              </a:spcBef>
            </a:pPr>
            <a:r>
              <a:rPr lang="ja-JP" altLang="en-US" smtClean="0"/>
              <a:t>れ、彼が「死者」と交信することを楽しんだことが記録されている。</a:t>
            </a:r>
          </a:p>
          <a:p>
            <a:pPr eaLnBrk="1" hangingPunct="1">
              <a:spcBef>
                <a:spcPct val="0"/>
              </a:spcBef>
            </a:pPr>
            <a:r>
              <a:rPr lang="ja-JP" altLang="en-US" smtClean="0"/>
              <a:t>アーサー・バルフォアは、ホートの「使徒」、ウェストコットの「エラヌス」のメンバー</a:t>
            </a:r>
          </a:p>
          <a:p>
            <a:pPr eaLnBrk="1" hangingPunct="1">
              <a:spcBef>
                <a:spcPct val="0"/>
              </a:spcBef>
            </a:pPr>
            <a:r>
              <a:rPr lang="ja-JP" altLang="en-US" smtClean="0"/>
              <a:t>でもあり、ほどなくしてイギリス首相の座につき、国際連盟の設立にかかわった。</a:t>
            </a:r>
          </a:p>
        </p:txBody>
      </p:sp>
      <p:sp>
        <p:nvSpPr>
          <p:cNvPr id="110595" name="スライド番号プレースホルダー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51C40F5-B49B-4C41-A14C-1B0DC3D37140}" type="slidenum">
              <a:rPr lang="ja-JP" altLang="en-US"/>
              <a:pPr fontAlgn="base">
                <a:spcBef>
                  <a:spcPct val="0"/>
                </a:spcBef>
                <a:spcAft>
                  <a:spcPct val="0"/>
                </a:spcAft>
                <a:defRPr/>
              </a:pPr>
              <a:t>82</a:t>
            </a:fld>
            <a:endParaRPr lang="en-US" altLang="ja-JP"/>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13666"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t>彼らの仲間であったバルフォアは、「空中浮遊の報告に鼓舞され」心霊研究会のリーダー</a:t>
            </a:r>
          </a:p>
          <a:p>
            <a:pPr eaLnBrk="1" hangingPunct="1">
              <a:spcBef>
                <a:spcPct val="0"/>
              </a:spcBef>
            </a:pPr>
            <a:r>
              <a:rPr lang="ja-JP" altLang="en-US" smtClean="0"/>
              <a:t>を務めた。「イギリス自伝事典」には、「形而上学を取り戻せ」という彼の言葉が引用さ</a:t>
            </a:r>
          </a:p>
          <a:p>
            <a:pPr eaLnBrk="1" hangingPunct="1">
              <a:spcBef>
                <a:spcPct val="0"/>
              </a:spcBef>
            </a:pPr>
            <a:r>
              <a:rPr lang="ja-JP" altLang="en-US" smtClean="0"/>
              <a:t>れ、彼が「死者」と交信することを楽しんだことが記録されている。</a:t>
            </a:r>
          </a:p>
          <a:p>
            <a:pPr eaLnBrk="1" hangingPunct="1">
              <a:spcBef>
                <a:spcPct val="0"/>
              </a:spcBef>
            </a:pPr>
            <a:r>
              <a:rPr lang="ja-JP" altLang="en-US" smtClean="0"/>
              <a:t>アーサー・バルフォアは、ホートの「使徒」、ウェストコットの「エラヌス」のメンバー</a:t>
            </a:r>
          </a:p>
          <a:p>
            <a:pPr eaLnBrk="1" hangingPunct="1">
              <a:spcBef>
                <a:spcPct val="0"/>
              </a:spcBef>
            </a:pPr>
            <a:r>
              <a:rPr lang="ja-JP" altLang="en-US" smtClean="0"/>
              <a:t>でもあり、ほどなくしてイギリス首相の座につき、国際連盟の設立にかかわった。</a:t>
            </a:r>
          </a:p>
        </p:txBody>
      </p:sp>
      <p:sp>
        <p:nvSpPr>
          <p:cNvPr id="112643" name="スライド番号プレースホルダー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D417910-641C-4A21-8172-5EAF3DC4D392}" type="slidenum">
              <a:rPr lang="ja-JP" altLang="en-US"/>
              <a:pPr fontAlgn="base">
                <a:spcBef>
                  <a:spcPct val="0"/>
                </a:spcBef>
                <a:spcAft>
                  <a:spcPct val="0"/>
                </a:spcAft>
                <a:defRPr/>
              </a:pPr>
              <a:t>83</a:t>
            </a:fld>
            <a:endParaRPr lang="en-US" altLang="ja-JP"/>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1571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t>彼らの仲間であったバルフォアは、「空中浮遊の報告に鼓舞され」心霊研究会のリーダー</a:t>
            </a:r>
          </a:p>
          <a:p>
            <a:pPr eaLnBrk="1" hangingPunct="1">
              <a:spcBef>
                <a:spcPct val="0"/>
              </a:spcBef>
            </a:pPr>
            <a:r>
              <a:rPr lang="ja-JP" altLang="en-US" smtClean="0"/>
              <a:t>を務めた。「イギリス自伝事典」には、「形而上学を取り戻せ」という彼の言葉が引用さ</a:t>
            </a:r>
          </a:p>
          <a:p>
            <a:pPr eaLnBrk="1" hangingPunct="1">
              <a:spcBef>
                <a:spcPct val="0"/>
              </a:spcBef>
            </a:pPr>
            <a:r>
              <a:rPr lang="ja-JP" altLang="en-US" smtClean="0"/>
              <a:t>れ、彼が「死者」と交信することを楽しんだことが記録されている。</a:t>
            </a:r>
          </a:p>
          <a:p>
            <a:pPr eaLnBrk="1" hangingPunct="1">
              <a:spcBef>
                <a:spcPct val="0"/>
              </a:spcBef>
            </a:pPr>
            <a:r>
              <a:rPr lang="ja-JP" altLang="en-US" smtClean="0"/>
              <a:t>アーサー・バルフォアは、ホートの「使徒」、ウェストコットの「エラヌス」のメンバー</a:t>
            </a:r>
          </a:p>
          <a:p>
            <a:pPr eaLnBrk="1" hangingPunct="1">
              <a:spcBef>
                <a:spcPct val="0"/>
              </a:spcBef>
            </a:pPr>
            <a:r>
              <a:rPr lang="ja-JP" altLang="en-US" smtClean="0"/>
              <a:t>でもあり、ほどなくしてイギリス首相の座につき、国際連盟の設立にかかわった。</a:t>
            </a:r>
          </a:p>
        </p:txBody>
      </p:sp>
      <p:sp>
        <p:nvSpPr>
          <p:cNvPr id="114691" name="スライド番号プレースホルダー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472EBB-BFE4-43F3-931E-EF5DFDB76329}" type="slidenum">
              <a:rPr lang="ja-JP" altLang="en-US"/>
              <a:pPr fontAlgn="base">
                <a:spcBef>
                  <a:spcPct val="0"/>
                </a:spcBef>
                <a:spcAft>
                  <a:spcPct val="0"/>
                </a:spcAft>
                <a:defRPr/>
              </a:pPr>
              <a:t>84</a:t>
            </a:fld>
            <a:endParaRPr lang="en-US" altLang="ja-JP"/>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17762"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t>エペソ、スミルナ、ペルガモ、テアテラ、サルデス、フィラデルフィヤ、ラオデキヤ</a:t>
            </a:r>
          </a:p>
        </p:txBody>
      </p:sp>
      <p:sp>
        <p:nvSpPr>
          <p:cNvPr id="116739" name="スライド番号プレースホルダー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BCC3B82-22D3-439F-A40A-0FD9BBB1620D}" type="slidenum">
              <a:rPr lang="ja-JP" altLang="en-US"/>
              <a:pPr fontAlgn="base">
                <a:spcBef>
                  <a:spcPct val="0"/>
                </a:spcBef>
                <a:spcAft>
                  <a:spcPct val="0"/>
                </a:spcAft>
                <a:defRPr/>
              </a:pPr>
              <a:t>85</a:t>
            </a:fld>
            <a:endParaRPr lang="en-US" altLang="ja-JP"/>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19810"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t>エペソ、スミルナ、ペルガモ、テアテラ、サルデス、フィラデルフィヤ、ラオデキヤ</a:t>
            </a:r>
          </a:p>
        </p:txBody>
      </p:sp>
      <p:sp>
        <p:nvSpPr>
          <p:cNvPr id="118787" name="スライド番号プレースホルダー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F22040A-C643-4062-849C-454EC3D3BE0D}" type="slidenum">
              <a:rPr lang="ja-JP" altLang="en-US"/>
              <a:pPr fontAlgn="base">
                <a:spcBef>
                  <a:spcPct val="0"/>
                </a:spcBef>
                <a:spcAft>
                  <a:spcPct val="0"/>
                </a:spcAft>
                <a:defRPr/>
              </a:pPr>
              <a:t>86</a:t>
            </a:fld>
            <a:endParaRPr lang="en-US" altLang="ja-JP"/>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55298"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ja-JP" smtClean="0"/>
              <a:t>しかしそれは、単に町の低俗な連中の話ではないんだ。サンフランシスコの上流階級がそんな風なのだ。私がときどき参加するボヘミアン・グローブ･･･。あのサンフランシスコの連中については、考えられる限り最悪の同性愛を行っている。僕は、サンフランシスコの誰とも握手をしたくないね。</a:t>
            </a:r>
            <a:endParaRPr lang="ja-JP" altLang="en-US" smtClean="0"/>
          </a:p>
        </p:txBody>
      </p:sp>
      <p:sp>
        <p:nvSpPr>
          <p:cNvPr id="55299" name="スライド番号プレースホルダー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D78A414-9532-4C4C-BA30-0FBE180D0CDB}" type="slidenum">
              <a:rPr lang="ja-JP" altLang="en-US"/>
              <a:pPr fontAlgn="base">
                <a:spcBef>
                  <a:spcPct val="0"/>
                </a:spcBef>
                <a:spcAft>
                  <a:spcPct val="0"/>
                </a:spcAft>
                <a:defRPr/>
              </a:pPr>
              <a:t>40</a:t>
            </a:fld>
            <a:endParaRPr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21858"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t>エペソ、スミルナ、ペルガモ、テアテラ、サルデス、フィラデルフィヤ、ラオデキヤ</a:t>
            </a:r>
          </a:p>
        </p:txBody>
      </p:sp>
      <p:sp>
        <p:nvSpPr>
          <p:cNvPr id="120835" name="スライド番号プレースホルダー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D211AAA-EF54-41EB-B91A-77F1507D0713}" type="slidenum">
              <a:rPr lang="ja-JP" altLang="en-US"/>
              <a:pPr fontAlgn="base">
                <a:spcBef>
                  <a:spcPct val="0"/>
                </a:spcBef>
                <a:spcAft>
                  <a:spcPct val="0"/>
                </a:spcAft>
                <a:defRPr/>
              </a:pPr>
              <a:t>87</a:t>
            </a:fld>
            <a:endParaRPr lang="en-US" altLang="ja-JP"/>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23906"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t>エペソ、スミルナ、ペルガモ、テアテラ、サルデス、フィラデルフィヤ、ラオデキヤ</a:t>
            </a:r>
          </a:p>
        </p:txBody>
      </p:sp>
      <p:sp>
        <p:nvSpPr>
          <p:cNvPr id="122883" name="スライド番号プレースホルダー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580375-4379-4720-A7E7-5BD28ACC1CC0}" type="slidenum">
              <a:rPr lang="ja-JP" altLang="en-US"/>
              <a:pPr fontAlgn="base">
                <a:spcBef>
                  <a:spcPct val="0"/>
                </a:spcBef>
                <a:spcAft>
                  <a:spcPct val="0"/>
                </a:spcAft>
                <a:defRPr/>
              </a:pPr>
              <a:t>88</a:t>
            </a:fld>
            <a:endParaRPr lang="en-US" altLang="ja-JP"/>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2595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t>ローマ帝国の「７人の王」は、ヨハネが黙示録を記した時（紀元６４ー６７年頃）に五人はすでに死んでおり、一人は今治めており、もう一人が後に登場するはずであるとされています。そして、この七番目の王は「しばらくの間（つまり、</a:t>
            </a:r>
            <a:r>
              <a:rPr lang="ja-JP" altLang="en-US" b="1" smtClean="0">
                <a:solidFill>
                  <a:srgbClr val="FF0000"/>
                </a:solidFill>
              </a:rPr>
              <a:t>短い間</a:t>
            </a:r>
            <a:r>
              <a:rPr lang="ja-JP" altLang="en-US" smtClean="0"/>
              <a:t>）とどまるはず」だと記されています。さて、カエサルと呼ばれたローマの７人の王を順番に挙げていくとこの聖書の記述とピタリと当てはまるのです。</a:t>
            </a:r>
          </a:p>
        </p:txBody>
      </p:sp>
      <p:sp>
        <p:nvSpPr>
          <p:cNvPr id="124931" name="スライド番号プレースホルダー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09E6103-A466-484A-BB99-26579C4B3E89}" type="slidenum">
              <a:rPr lang="ja-JP" altLang="en-US"/>
              <a:pPr fontAlgn="base">
                <a:spcBef>
                  <a:spcPct val="0"/>
                </a:spcBef>
                <a:spcAft>
                  <a:spcPct val="0"/>
                </a:spcAft>
                <a:defRPr/>
              </a:pPr>
              <a:t>89</a:t>
            </a:fld>
            <a:endParaRPr lang="en-US" altLang="ja-JP"/>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134146"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33123" name="スライド番号プレースホルダー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6A8F59-6E94-46C8-8BEF-231926A1F2A6}" type="slidenum">
              <a:rPr lang="ja-JP" altLang="en-US"/>
              <a:pPr fontAlgn="base">
                <a:spcBef>
                  <a:spcPct val="0"/>
                </a:spcBef>
                <a:spcAft>
                  <a:spcPct val="0"/>
                </a:spcAft>
                <a:defRPr/>
              </a:pPr>
              <a:t>96</a:t>
            </a:fld>
            <a:endParaRPr lang="en-US" altLang="ja-JP"/>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81922"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81923" name="スライド番号プレースホルダー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44F23D-1B3A-4E6F-A4BE-E0CFED20ECC1}" type="slidenum">
              <a:rPr lang="ja-JP" altLang="en-US"/>
              <a:pPr fontAlgn="base">
                <a:spcBef>
                  <a:spcPct val="0"/>
                </a:spcBef>
                <a:spcAft>
                  <a:spcPct val="0"/>
                </a:spcAft>
                <a:defRPr/>
              </a:pPr>
              <a:t>65</a:t>
            </a:fld>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88066"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t>ブルック・フォス・ウェストコットは、</a:t>
            </a:r>
            <a:r>
              <a:rPr lang="en-US" altLang="ja-JP" smtClean="0"/>
              <a:t>1851</a:t>
            </a:r>
            <a:r>
              <a:rPr lang="ja-JP" altLang="en-US" smtClean="0"/>
              <a:t>年にケンブリッジで</a:t>
            </a:r>
            <a:r>
              <a:rPr lang="en-US" altLang="ja-JP" smtClean="0"/>
              <a:t>『</a:t>
            </a:r>
            <a:r>
              <a:rPr lang="ja-JP" altLang="en-US" smtClean="0"/>
              <a:t>幽霊会（</a:t>
            </a:r>
            <a:r>
              <a:rPr lang="en-US" altLang="ja-JP" smtClean="0"/>
              <a:t>Ghostly Guild</a:t>
            </a:r>
            <a:r>
              <a:rPr lang="ja-JP" altLang="en-US" smtClean="0"/>
              <a:t>）</a:t>
            </a:r>
            <a:r>
              <a:rPr lang="en-US" altLang="ja-JP" smtClean="0"/>
              <a:t>』</a:t>
            </a:r>
            <a:r>
              <a:rPr lang="ja-JP" altLang="en-US" smtClean="0"/>
              <a:t>を設立した。</a:t>
            </a:r>
            <a:br>
              <a:rPr lang="ja-JP" altLang="en-US" smtClean="0"/>
            </a:br>
            <a:r>
              <a:rPr lang="ja-JP" altLang="en-US" smtClean="0"/>
              <a:t/>
            </a:r>
            <a:br>
              <a:rPr lang="ja-JP" altLang="en-US" smtClean="0"/>
            </a:br>
            <a:r>
              <a:rPr lang="ja-JP" altLang="en-US" smtClean="0"/>
              <a:t>目的は、聖書において禁止されている降霊術、超自然活動、他の超自然現象を研究するためだ。</a:t>
            </a:r>
            <a:br>
              <a:rPr lang="ja-JP" altLang="en-US" smtClean="0"/>
            </a:br>
            <a:r>
              <a:rPr lang="ja-JP" altLang="en-US" smtClean="0"/>
              <a:t/>
            </a:r>
            <a:br>
              <a:rPr lang="ja-JP" altLang="en-US" smtClean="0"/>
            </a:br>
            <a:r>
              <a:rPr lang="ja-JP" altLang="en-US" smtClean="0"/>
              <a:t>彼のグループは、多くのオカルトグループの訓練機関となった。</a:t>
            </a:r>
            <a:br>
              <a:rPr lang="ja-JP" altLang="en-US" smtClean="0"/>
            </a:br>
            <a:r>
              <a:rPr lang="ja-JP" altLang="en-US" smtClean="0"/>
              <a:t/>
            </a:r>
            <a:br>
              <a:rPr lang="ja-JP" altLang="en-US" smtClean="0"/>
            </a:br>
            <a:r>
              <a:rPr lang="ja-JP" altLang="en-US" smtClean="0"/>
              <a:t>カーソップ・レイクやソルター、ジェームズ・ウェッブ、ヘイスティングスなどの一流の学者たちも、みなウェストコットのサタンの研究や設立したグループを、現代のニューエイジ運動の基礎とみなしている。</a:t>
            </a:r>
            <a:br>
              <a:rPr lang="ja-JP" altLang="en-US" smtClean="0"/>
            </a:br>
            <a:r>
              <a:rPr lang="ja-JP" altLang="en-US" smtClean="0"/>
              <a:t/>
            </a:r>
            <a:br>
              <a:rPr lang="ja-JP" altLang="en-US" smtClean="0"/>
            </a:br>
            <a:r>
              <a:rPr lang="ja-JP" altLang="en-US" smtClean="0"/>
              <a:t>彼は、</a:t>
            </a:r>
            <a:r>
              <a:rPr lang="en-US" altLang="ja-JP" smtClean="0"/>
              <a:t>1911</a:t>
            </a:r>
            <a:r>
              <a:rPr lang="ja-JP" altLang="en-US" smtClean="0"/>
              <a:t>年</a:t>
            </a:r>
            <a:r>
              <a:rPr lang="en-US" altLang="ja-JP" smtClean="0"/>
              <a:t>『</a:t>
            </a:r>
            <a:r>
              <a:rPr lang="ja-JP" altLang="en-US" smtClean="0"/>
              <a:t>エンサイクロペディア・ブリタニカ</a:t>
            </a:r>
            <a:r>
              <a:rPr lang="en-US" altLang="ja-JP" smtClean="0"/>
              <a:t>』</a:t>
            </a:r>
            <a:r>
              <a:rPr lang="ja-JP" altLang="en-US" smtClean="0"/>
              <a:t>及び</a:t>
            </a:r>
            <a:r>
              <a:rPr lang="en-US" altLang="ja-JP" smtClean="0"/>
              <a:t>『</a:t>
            </a:r>
            <a:r>
              <a:rPr lang="ja-JP" altLang="en-US" smtClean="0"/>
              <a:t>宗教と倫理の百科事典</a:t>
            </a:r>
            <a:r>
              <a:rPr lang="en-US" altLang="ja-JP" smtClean="0"/>
              <a:t>』</a:t>
            </a:r>
            <a:r>
              <a:rPr lang="ja-JP" altLang="en-US" smtClean="0"/>
              <a:t>において、アレクサンドリア神秘主義者として紹介されている。</a:t>
            </a:r>
            <a:br>
              <a:rPr lang="ja-JP" altLang="en-US" smtClean="0"/>
            </a:br>
            <a:r>
              <a:rPr lang="ja-JP" altLang="en-US" smtClean="0"/>
              <a:t/>
            </a:r>
            <a:br>
              <a:rPr lang="ja-JP" altLang="en-US" smtClean="0"/>
            </a:br>
            <a:r>
              <a:rPr lang="en-US" altLang="ja-JP" smtClean="0">
                <a:hlinkClick r:id="rId3"/>
              </a:rPr>
              <a:t>http://strictandparticular.blogspot.jp/2009/10/was-brooke-foss-westcott-occultist.html</a:t>
            </a:r>
            <a:r>
              <a:rPr lang="ja-JP" altLang="en-US" smtClean="0"/>
              <a:t/>
            </a:r>
            <a:br>
              <a:rPr lang="ja-JP" altLang="en-US" smtClean="0"/>
            </a:br>
            <a:endParaRPr lang="ja-JP" altLang="en-US" smtClean="0"/>
          </a:p>
        </p:txBody>
      </p:sp>
      <p:sp>
        <p:nvSpPr>
          <p:cNvPr id="88067" name="スライド番号プレースホルダー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47C6D46-69C4-40FA-A158-9131370BD59F}" type="slidenum">
              <a:rPr lang="ja-JP" altLang="en-US"/>
              <a:pPr fontAlgn="base">
                <a:spcBef>
                  <a:spcPct val="0"/>
                </a:spcBef>
                <a:spcAft>
                  <a:spcPct val="0"/>
                </a:spcAft>
                <a:defRPr/>
              </a:pPr>
              <a:t>70</a:t>
            </a:fld>
            <a:endParaRPr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9011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t>たとえば、マタイ</a:t>
            </a:r>
            <a:r>
              <a:rPr lang="en-US" altLang="ja-JP" smtClean="0"/>
              <a:t>8 </a:t>
            </a:r>
            <a:r>
              <a:rPr lang="ja-JP" altLang="en-US" smtClean="0"/>
              <a:t>章</a:t>
            </a:r>
            <a:r>
              <a:rPr lang="en-US" altLang="ja-JP" smtClean="0"/>
              <a:t>29 </a:t>
            </a:r>
            <a:r>
              <a:rPr lang="ja-JP" altLang="en-US" smtClean="0"/>
              <a:t>節を見よう。</a:t>
            </a:r>
          </a:p>
          <a:p>
            <a:pPr eaLnBrk="1" hangingPunct="1">
              <a:spcBef>
                <a:spcPct val="0"/>
              </a:spcBef>
            </a:pPr>
            <a:r>
              <a:rPr lang="en-US" altLang="ja-JP" smtClean="0"/>
              <a:t>King James Version </a:t>
            </a:r>
            <a:r>
              <a:rPr lang="ja-JP" altLang="en-US" smtClean="0"/>
              <a:t>では、イエスの御名がきちんと入っている。</a:t>
            </a:r>
          </a:p>
          <a:p>
            <a:pPr eaLnBrk="1" hangingPunct="1">
              <a:spcBef>
                <a:spcPct val="0"/>
              </a:spcBef>
            </a:pPr>
            <a:r>
              <a:rPr lang="en-US" altLang="ja-JP" smtClean="0"/>
              <a:t>And, behold, they cried out, saying, What have we to do with thee, Jesus,</a:t>
            </a:r>
          </a:p>
          <a:p>
            <a:pPr eaLnBrk="1" hangingPunct="1">
              <a:spcBef>
                <a:spcPct val="0"/>
              </a:spcBef>
            </a:pPr>
            <a:r>
              <a:rPr lang="en-US" altLang="ja-JP" smtClean="0"/>
              <a:t>thou Son of God</a:t>
            </a:r>
            <a:r>
              <a:rPr lang="ja-JP" altLang="en-US" smtClean="0"/>
              <a:t>（汝神の子イエス）</a:t>
            </a:r>
            <a:r>
              <a:rPr lang="en-US" altLang="ja-JP" smtClean="0"/>
              <a:t>? art thou come hither to torment us</a:t>
            </a:r>
          </a:p>
          <a:p>
            <a:pPr eaLnBrk="1" hangingPunct="1">
              <a:spcBef>
                <a:spcPct val="0"/>
              </a:spcBef>
            </a:pPr>
            <a:r>
              <a:rPr lang="en-US" altLang="ja-JP" smtClean="0"/>
              <a:t>before the time?</a:t>
            </a:r>
          </a:p>
          <a:p>
            <a:pPr eaLnBrk="1" hangingPunct="1">
              <a:spcBef>
                <a:spcPct val="0"/>
              </a:spcBef>
            </a:pPr>
            <a:r>
              <a:rPr lang="ja-JP" altLang="en-US" smtClean="0"/>
              <a:t>しかし、</a:t>
            </a:r>
            <a:r>
              <a:rPr lang="en-US" altLang="ja-JP" smtClean="0"/>
              <a:t>New International Version </a:t>
            </a:r>
            <a:r>
              <a:rPr lang="ja-JP" altLang="en-US" smtClean="0"/>
              <a:t>では、省略されている。</a:t>
            </a:r>
          </a:p>
          <a:p>
            <a:pPr eaLnBrk="1" hangingPunct="1">
              <a:spcBef>
                <a:spcPct val="0"/>
              </a:spcBef>
            </a:pPr>
            <a:r>
              <a:rPr lang="en-US" altLang="ja-JP" smtClean="0"/>
              <a:t>"What do you want with us, Son of God</a:t>
            </a:r>
            <a:r>
              <a:rPr lang="ja-JP" altLang="en-US" smtClean="0"/>
              <a:t>（神の子）</a:t>
            </a:r>
            <a:r>
              <a:rPr lang="en-US" altLang="ja-JP" smtClean="0"/>
              <a:t>?" they shouted. "Have</a:t>
            </a:r>
          </a:p>
          <a:p>
            <a:pPr eaLnBrk="1" hangingPunct="1">
              <a:spcBef>
                <a:spcPct val="0"/>
              </a:spcBef>
            </a:pPr>
            <a:r>
              <a:rPr lang="en-US" altLang="ja-JP" smtClean="0"/>
              <a:t>you come here to torture us before the appointed time?"</a:t>
            </a:r>
          </a:p>
          <a:p>
            <a:pPr eaLnBrk="1" hangingPunct="1">
              <a:spcBef>
                <a:spcPct val="0"/>
              </a:spcBef>
            </a:pPr>
            <a:r>
              <a:rPr lang="en-US" altLang="ja-JP" smtClean="0"/>
              <a:t>New American Standard Bible </a:t>
            </a:r>
            <a:r>
              <a:rPr lang="ja-JP" altLang="en-US" smtClean="0"/>
              <a:t>でも省略されている。</a:t>
            </a:r>
          </a:p>
          <a:p>
            <a:pPr eaLnBrk="1" hangingPunct="1">
              <a:spcBef>
                <a:spcPct val="0"/>
              </a:spcBef>
            </a:pPr>
            <a:r>
              <a:rPr lang="en-US" altLang="ja-JP" smtClean="0"/>
              <a:t>And they cried out, saying, "(A)What business do we have with each other,</a:t>
            </a:r>
          </a:p>
          <a:p>
            <a:pPr eaLnBrk="1" hangingPunct="1">
              <a:spcBef>
                <a:spcPct val="0"/>
              </a:spcBef>
            </a:pPr>
            <a:r>
              <a:rPr lang="en-US" altLang="ja-JP" smtClean="0"/>
              <a:t>Son of God</a:t>
            </a:r>
            <a:r>
              <a:rPr lang="ja-JP" altLang="en-US" smtClean="0"/>
              <a:t>（神の子）</a:t>
            </a:r>
            <a:r>
              <a:rPr lang="en-US" altLang="ja-JP" smtClean="0"/>
              <a:t>? Have You come here to torment us before the time?"</a:t>
            </a:r>
          </a:p>
          <a:p>
            <a:pPr eaLnBrk="1" hangingPunct="1">
              <a:spcBef>
                <a:spcPct val="0"/>
              </a:spcBef>
            </a:pPr>
            <a:r>
              <a:rPr lang="ja-JP" altLang="en-US" smtClean="0"/>
              <a:t>ちなみに、現代聖書翻訳の影響を受けた日本語訳にも同じ現象が見られる。</a:t>
            </a:r>
          </a:p>
          <a:p>
            <a:pPr eaLnBrk="1" hangingPunct="1">
              <a:spcBef>
                <a:spcPct val="0"/>
              </a:spcBef>
            </a:pPr>
            <a:r>
              <a:rPr lang="ja-JP" altLang="en-US" smtClean="0"/>
              <a:t>すると、見よ、彼らはわめいて言った。「神の子よ。いったい私たちに何を</a:t>
            </a:r>
          </a:p>
          <a:p>
            <a:pPr eaLnBrk="1" hangingPunct="1">
              <a:spcBef>
                <a:spcPct val="0"/>
              </a:spcBef>
            </a:pPr>
            <a:r>
              <a:rPr lang="ja-JP" altLang="en-US" smtClean="0"/>
              <a:t>しようというのです。まだその時ではないのに、もう私たちを苦しめに来ら</a:t>
            </a:r>
          </a:p>
          <a:p>
            <a:pPr eaLnBrk="1" hangingPunct="1">
              <a:spcBef>
                <a:spcPct val="0"/>
              </a:spcBef>
            </a:pPr>
            <a:r>
              <a:rPr lang="ja-JP" altLang="en-US" smtClean="0"/>
              <a:t>れたのですか。」（新改訳）</a:t>
            </a:r>
          </a:p>
          <a:p>
            <a:pPr eaLnBrk="1" hangingPunct="1">
              <a:spcBef>
                <a:spcPct val="0"/>
              </a:spcBef>
            </a:pPr>
            <a:r>
              <a:rPr lang="ja-JP" altLang="en-US" smtClean="0"/>
              <a:t>突然、彼らは叫んだ。「神の子、かまわないでくれ。まだ、その時ではない</a:t>
            </a:r>
          </a:p>
          <a:p>
            <a:pPr eaLnBrk="1" hangingPunct="1">
              <a:spcBef>
                <a:spcPct val="0"/>
              </a:spcBef>
            </a:pPr>
            <a:r>
              <a:rPr lang="ja-JP" altLang="en-US" smtClean="0"/>
              <a:t>のにここに来て、我々を苦しめるのか。」（新共同訳）</a:t>
            </a:r>
          </a:p>
          <a:p>
            <a:pPr eaLnBrk="1" hangingPunct="1">
              <a:spcBef>
                <a:spcPct val="0"/>
              </a:spcBef>
            </a:pPr>
            <a:r>
              <a:rPr lang="ja-JP" altLang="en-US" smtClean="0"/>
              <a:t>すると突然、彼らは叫んで言った、「神の子よ、あなたはわたしどもとなん</a:t>
            </a:r>
          </a:p>
          <a:p>
            <a:pPr eaLnBrk="1" hangingPunct="1">
              <a:spcBef>
                <a:spcPct val="0"/>
              </a:spcBef>
            </a:pPr>
            <a:r>
              <a:rPr lang="ja-JP" altLang="en-US" smtClean="0"/>
              <a:t>の係わりがあるのです。まだその時ではないのに、ここにきて、わたしども</a:t>
            </a:r>
          </a:p>
          <a:p>
            <a:pPr eaLnBrk="1" hangingPunct="1">
              <a:spcBef>
                <a:spcPct val="0"/>
              </a:spcBef>
            </a:pPr>
            <a:r>
              <a:rPr lang="ja-JP" altLang="en-US" smtClean="0"/>
              <a:t>を苦しめるのですか」。（口語訳）</a:t>
            </a:r>
          </a:p>
          <a:p>
            <a:pPr eaLnBrk="1" hangingPunct="1">
              <a:spcBef>
                <a:spcPct val="0"/>
              </a:spcBef>
            </a:pPr>
            <a:r>
              <a:rPr lang="ja-JP" altLang="en-US" smtClean="0"/>
              <a:t>見よ、彼ら叫びて言う。「神の子よ。我ら汝と何の関係あらん。未だ時至ら</a:t>
            </a:r>
          </a:p>
          <a:p>
            <a:pPr eaLnBrk="1" hangingPunct="1">
              <a:spcBef>
                <a:spcPct val="0"/>
              </a:spcBef>
            </a:pPr>
            <a:r>
              <a:rPr lang="ja-JP" altLang="en-US" smtClean="0"/>
              <a:t>ぬに、われらを責めんとてここに来たり給うか。」（文語訳）</a:t>
            </a:r>
          </a:p>
        </p:txBody>
      </p:sp>
      <p:sp>
        <p:nvSpPr>
          <p:cNvPr id="90115" name="スライド番号プレースホルダー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A607501-264D-4C6D-A4CD-5B3F16702405}" type="slidenum">
              <a:rPr lang="ja-JP" altLang="en-US"/>
              <a:pPr fontAlgn="base">
                <a:spcBef>
                  <a:spcPct val="0"/>
                </a:spcBef>
                <a:spcAft>
                  <a:spcPct val="0"/>
                </a:spcAft>
                <a:defRPr/>
              </a:pPr>
              <a:t>71</a:t>
            </a:fld>
            <a:endParaRPr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93186"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t>彼らの仲間であったバルフォアは、「空中浮遊の報告に鼓舞され」心霊研究会のリーダー</a:t>
            </a:r>
          </a:p>
          <a:p>
            <a:pPr eaLnBrk="1" hangingPunct="1">
              <a:spcBef>
                <a:spcPct val="0"/>
              </a:spcBef>
            </a:pPr>
            <a:r>
              <a:rPr lang="ja-JP" altLang="en-US" smtClean="0"/>
              <a:t>を務めた。「イギリス自伝事典」には、「形而上学を取り戻せ」という彼の言葉が引用さ</a:t>
            </a:r>
          </a:p>
          <a:p>
            <a:pPr eaLnBrk="1" hangingPunct="1">
              <a:spcBef>
                <a:spcPct val="0"/>
              </a:spcBef>
            </a:pPr>
            <a:r>
              <a:rPr lang="ja-JP" altLang="en-US" smtClean="0"/>
              <a:t>れ、彼が「死者」と交信することを楽しんだことが記録されている。</a:t>
            </a:r>
          </a:p>
          <a:p>
            <a:pPr eaLnBrk="1" hangingPunct="1">
              <a:spcBef>
                <a:spcPct val="0"/>
              </a:spcBef>
            </a:pPr>
            <a:r>
              <a:rPr lang="ja-JP" altLang="en-US" smtClean="0"/>
              <a:t>アーサー・バルフォアは、ホートの「使徒」、ウェストコットの「エラヌス」のメンバー</a:t>
            </a:r>
          </a:p>
          <a:p>
            <a:pPr eaLnBrk="1" hangingPunct="1">
              <a:spcBef>
                <a:spcPct val="0"/>
              </a:spcBef>
            </a:pPr>
            <a:r>
              <a:rPr lang="ja-JP" altLang="en-US" smtClean="0"/>
              <a:t>でもあり、ほどなくしてイギリス首相の座につき、国際連盟の設立にかかわった。</a:t>
            </a:r>
          </a:p>
        </p:txBody>
      </p:sp>
      <p:sp>
        <p:nvSpPr>
          <p:cNvPr id="92163" name="スライド番号プレースホルダー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7062F0B-F038-4423-B931-5A3C8783108D}" type="slidenum">
              <a:rPr lang="ja-JP" altLang="en-US"/>
              <a:pPr fontAlgn="base">
                <a:spcBef>
                  <a:spcPct val="0"/>
                </a:spcBef>
                <a:spcAft>
                  <a:spcPct val="0"/>
                </a:spcAft>
                <a:defRPr/>
              </a:pPr>
              <a:t>73</a:t>
            </a:fld>
            <a:endParaRPr lang="en-US" altLang="ja-JP"/>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9523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t>彼らの仲間であったバルフォアは、「空中浮遊の報告に鼓舞され」心霊研究会のリーダー</a:t>
            </a:r>
          </a:p>
          <a:p>
            <a:pPr eaLnBrk="1" hangingPunct="1">
              <a:spcBef>
                <a:spcPct val="0"/>
              </a:spcBef>
            </a:pPr>
            <a:r>
              <a:rPr lang="ja-JP" altLang="en-US" smtClean="0"/>
              <a:t>を務めた。「イギリス自伝事典」には、「形而上学を取り戻せ」という彼の言葉が引用さ</a:t>
            </a:r>
          </a:p>
          <a:p>
            <a:pPr eaLnBrk="1" hangingPunct="1">
              <a:spcBef>
                <a:spcPct val="0"/>
              </a:spcBef>
            </a:pPr>
            <a:r>
              <a:rPr lang="ja-JP" altLang="en-US" smtClean="0"/>
              <a:t>れ、彼が「死者」と交信することを楽しんだことが記録されている。</a:t>
            </a:r>
          </a:p>
          <a:p>
            <a:pPr eaLnBrk="1" hangingPunct="1">
              <a:spcBef>
                <a:spcPct val="0"/>
              </a:spcBef>
            </a:pPr>
            <a:r>
              <a:rPr lang="ja-JP" altLang="en-US" smtClean="0"/>
              <a:t>アーサー・バルフォアは、ホートの「使徒」、ウェストコットの「エラヌス」のメンバー</a:t>
            </a:r>
          </a:p>
          <a:p>
            <a:pPr eaLnBrk="1" hangingPunct="1">
              <a:spcBef>
                <a:spcPct val="0"/>
              </a:spcBef>
            </a:pPr>
            <a:r>
              <a:rPr lang="ja-JP" altLang="en-US" smtClean="0"/>
              <a:t>でもあり、ほどなくしてイギリス首相の座につき、国際連盟の設立にかかわった。</a:t>
            </a:r>
          </a:p>
        </p:txBody>
      </p:sp>
      <p:sp>
        <p:nvSpPr>
          <p:cNvPr id="94211" name="スライド番号プレースホルダー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656C25-8AB0-4189-8EAE-4970B8AE4B9D}" type="slidenum">
              <a:rPr lang="ja-JP" altLang="en-US"/>
              <a:pPr fontAlgn="base">
                <a:spcBef>
                  <a:spcPct val="0"/>
                </a:spcBef>
                <a:spcAft>
                  <a:spcPct val="0"/>
                </a:spcAft>
                <a:defRPr/>
              </a:pPr>
              <a:t>74</a:t>
            </a:fld>
            <a:endParaRPr lang="en-US" altLang="ja-JP"/>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97282"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t>彼らの仲間であったバルフォアは、「空中浮遊の報告に鼓舞され」心霊研究会のリーダー</a:t>
            </a:r>
          </a:p>
          <a:p>
            <a:pPr eaLnBrk="1" hangingPunct="1">
              <a:spcBef>
                <a:spcPct val="0"/>
              </a:spcBef>
            </a:pPr>
            <a:r>
              <a:rPr lang="ja-JP" altLang="en-US" smtClean="0"/>
              <a:t>を務めた。「イギリス自伝事典」には、「形而上学を取り戻せ」という彼の言葉が引用さ</a:t>
            </a:r>
          </a:p>
          <a:p>
            <a:pPr eaLnBrk="1" hangingPunct="1">
              <a:spcBef>
                <a:spcPct val="0"/>
              </a:spcBef>
            </a:pPr>
            <a:r>
              <a:rPr lang="ja-JP" altLang="en-US" smtClean="0"/>
              <a:t>れ、彼が「死者」と交信することを楽しんだことが記録されている。</a:t>
            </a:r>
          </a:p>
          <a:p>
            <a:pPr eaLnBrk="1" hangingPunct="1">
              <a:spcBef>
                <a:spcPct val="0"/>
              </a:spcBef>
            </a:pPr>
            <a:r>
              <a:rPr lang="ja-JP" altLang="en-US" smtClean="0"/>
              <a:t>アーサー・バルフォアは、ホートの「使徒」、ウェストコットの「エラヌス」のメンバー</a:t>
            </a:r>
          </a:p>
          <a:p>
            <a:pPr eaLnBrk="1" hangingPunct="1">
              <a:spcBef>
                <a:spcPct val="0"/>
              </a:spcBef>
            </a:pPr>
            <a:r>
              <a:rPr lang="ja-JP" altLang="en-US" smtClean="0"/>
              <a:t>でもあり、ほどなくしてイギリス首相の座につき、国際連盟の設立にかかわった。</a:t>
            </a:r>
          </a:p>
        </p:txBody>
      </p:sp>
      <p:sp>
        <p:nvSpPr>
          <p:cNvPr id="96259" name="スライド番号プレースホルダー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B0F65E9-58F0-4F11-A59D-325CD3EA7A94}" type="slidenum">
              <a:rPr lang="ja-JP" altLang="en-US"/>
              <a:pPr fontAlgn="base">
                <a:spcBef>
                  <a:spcPct val="0"/>
                </a:spcBef>
                <a:spcAft>
                  <a:spcPct val="0"/>
                </a:spcAft>
                <a:defRPr/>
              </a:pPr>
              <a:t>75</a:t>
            </a:fld>
            <a:endParaRPr lang="en-US" altLang="ja-JP"/>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99330"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t>彼らの仲間であったバルフォアは、「空中浮遊の報告に鼓舞され」心霊研究会のリーダー</a:t>
            </a:r>
          </a:p>
          <a:p>
            <a:pPr eaLnBrk="1" hangingPunct="1">
              <a:spcBef>
                <a:spcPct val="0"/>
              </a:spcBef>
            </a:pPr>
            <a:r>
              <a:rPr lang="ja-JP" altLang="en-US" smtClean="0"/>
              <a:t>を務めた。「イギリス自伝事典」には、「形而上学を取り戻せ」という彼の言葉が引用さ</a:t>
            </a:r>
          </a:p>
          <a:p>
            <a:pPr eaLnBrk="1" hangingPunct="1">
              <a:spcBef>
                <a:spcPct val="0"/>
              </a:spcBef>
            </a:pPr>
            <a:r>
              <a:rPr lang="ja-JP" altLang="en-US" smtClean="0"/>
              <a:t>れ、彼が「死者」と交信することを楽しんだことが記録されている。</a:t>
            </a:r>
          </a:p>
          <a:p>
            <a:pPr eaLnBrk="1" hangingPunct="1">
              <a:spcBef>
                <a:spcPct val="0"/>
              </a:spcBef>
            </a:pPr>
            <a:r>
              <a:rPr lang="ja-JP" altLang="en-US" smtClean="0"/>
              <a:t>アーサー・バルフォアは、ホートの「使徒」、ウェストコットの「エラヌス」のメンバー</a:t>
            </a:r>
          </a:p>
          <a:p>
            <a:pPr eaLnBrk="1" hangingPunct="1">
              <a:spcBef>
                <a:spcPct val="0"/>
              </a:spcBef>
            </a:pPr>
            <a:r>
              <a:rPr lang="ja-JP" altLang="en-US" smtClean="0"/>
              <a:t>でもあり、ほどなくしてイギリス首相の座につき、国際連盟の設立にかかわった。</a:t>
            </a:r>
          </a:p>
        </p:txBody>
      </p:sp>
      <p:sp>
        <p:nvSpPr>
          <p:cNvPr id="98307" name="スライド番号プレースホルダー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4D04DF1-225B-48D1-BD44-052CB386D97B}" type="slidenum">
              <a:rPr lang="ja-JP" altLang="en-US"/>
              <a:pPr fontAlgn="base">
                <a:spcBef>
                  <a:spcPct val="0"/>
                </a:spcBef>
                <a:spcAft>
                  <a:spcPct val="0"/>
                </a:spcAft>
                <a:defRPr/>
              </a:pPr>
              <a:t>76</a:t>
            </a:fld>
            <a:endParaRPr lang="en-US" altLang="ja-JP"/>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CFFDA7F4-A63B-4E77-B719-63A350F0C75D}" type="datetimeFigureOut">
              <a:rPr lang="ja-JP" altLang="en-US"/>
              <a:pPr>
                <a:defRPr/>
              </a:pPr>
              <a:t>2012/6/22</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8234539E-4270-4804-A23F-DBCBFFAA60C3}" type="slidenum">
              <a:rPr lang="ja-JP" altLang="en-US"/>
              <a:pPr>
                <a:defRPr/>
              </a:pPr>
              <a:t>&lt;#&gt;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26E8E21B-246C-48EC-A061-931069FFD092}" type="datetimeFigureOut">
              <a:rPr lang="ja-JP" altLang="en-US"/>
              <a:pPr>
                <a:defRPr/>
              </a:pPr>
              <a:t>2012/6/22</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BE46C75B-C5B5-421F-90C6-A01D990A58BB}" type="slidenum">
              <a:rPr lang="ja-JP" altLang="en-US"/>
              <a:pPr>
                <a:defRPr/>
              </a:pPr>
              <a:t>&lt;#&gt;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EDB67909-F91A-41AD-8C05-6DE5C9A743D2}" type="datetimeFigureOut">
              <a:rPr lang="ja-JP" altLang="en-US"/>
              <a:pPr>
                <a:defRPr/>
              </a:pPr>
              <a:t>2012/6/22</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2CB1D6F1-508B-41C7-A1D7-725F5D406ED2}" type="slidenum">
              <a:rPr lang="ja-JP" altLang="en-US"/>
              <a:pPr>
                <a:defRPr/>
              </a:pPr>
              <a:t>&lt;#&gt;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041DF1E0-0AE1-485A-8F24-503DE1D61E52}" type="datetimeFigureOut">
              <a:rPr lang="ja-JP" altLang="en-US"/>
              <a:pPr>
                <a:defRPr/>
              </a:pPr>
              <a:t>2012/6/22</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52D572E1-5844-4DB6-A415-A594ACB0C6CE}" type="slidenum">
              <a:rPr lang="ja-JP" altLang="en-US"/>
              <a:pPr>
                <a:defRPr/>
              </a:pPr>
              <a:t>&lt;#&gt;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C1399D38-AE89-48BE-B6A0-DE472E5EB4E2}" type="datetimeFigureOut">
              <a:rPr lang="ja-JP" altLang="en-US"/>
              <a:pPr>
                <a:defRPr/>
              </a:pPr>
              <a:t>2012/6/22</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C38D587B-74A2-483A-A516-D34FFBC08AD5}" type="slidenum">
              <a:rPr lang="ja-JP" altLang="en-US"/>
              <a:pPr>
                <a:defRPr/>
              </a:pPr>
              <a:t>&lt;#&gt;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a:lvl1pPr>
          </a:lstStyle>
          <a:p>
            <a:pPr>
              <a:defRPr/>
            </a:pPr>
            <a:fld id="{178C3CF1-7E45-43BF-8B84-1939216C8F54}" type="datetimeFigureOut">
              <a:rPr lang="ja-JP" altLang="en-US"/>
              <a:pPr>
                <a:defRPr/>
              </a:pPr>
              <a:t>2012/6/22</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4DB4A209-C160-4078-B385-8D162C95B107}" type="slidenum">
              <a:rPr lang="ja-JP" altLang="en-US"/>
              <a:pPr>
                <a:defRPr/>
              </a:pPr>
              <a:t>&lt;#&gt;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3"/>
          <p:cNvSpPr>
            <a:spLocks noGrp="1"/>
          </p:cNvSpPr>
          <p:nvPr>
            <p:ph type="dt" sz="half" idx="10"/>
          </p:nvPr>
        </p:nvSpPr>
        <p:spPr/>
        <p:txBody>
          <a:bodyPr/>
          <a:lstStyle>
            <a:lvl1pPr>
              <a:defRPr/>
            </a:lvl1pPr>
          </a:lstStyle>
          <a:p>
            <a:pPr>
              <a:defRPr/>
            </a:pPr>
            <a:fld id="{4B47C874-17DD-4B75-ABE5-238151CBC8DB}" type="datetimeFigureOut">
              <a:rPr lang="ja-JP" altLang="en-US"/>
              <a:pPr>
                <a:defRPr/>
              </a:pPr>
              <a:t>2012/6/22</a:t>
            </a:fld>
            <a:endParaRPr lang="ja-JP" altLang="en-US"/>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p:cNvSpPr>
            <a:spLocks noGrp="1"/>
          </p:cNvSpPr>
          <p:nvPr>
            <p:ph type="sldNum" sz="quarter" idx="12"/>
          </p:nvPr>
        </p:nvSpPr>
        <p:spPr/>
        <p:txBody>
          <a:bodyPr/>
          <a:lstStyle>
            <a:lvl1pPr>
              <a:defRPr/>
            </a:lvl1pPr>
          </a:lstStyle>
          <a:p>
            <a:pPr>
              <a:defRPr/>
            </a:pPr>
            <a:fld id="{CCA883B6-E80A-41BF-8728-9AC8B1B34AF4}" type="slidenum">
              <a:rPr lang="ja-JP" altLang="en-US"/>
              <a:pPr>
                <a:defRPr/>
              </a:pPr>
              <a:t>&lt;#&gt;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a:lvl1pPr>
          </a:lstStyle>
          <a:p>
            <a:pPr>
              <a:defRPr/>
            </a:pPr>
            <a:fld id="{64B0FAC4-D436-4873-BAD6-7A8DD8B8EF78}" type="datetimeFigureOut">
              <a:rPr lang="ja-JP" altLang="en-US"/>
              <a:pPr>
                <a:defRPr/>
              </a:pPr>
              <a:t>2012/6/22</a:t>
            </a:fld>
            <a:endParaRPr lang="ja-JP" altLang="en-US"/>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p:cNvSpPr>
            <a:spLocks noGrp="1"/>
          </p:cNvSpPr>
          <p:nvPr>
            <p:ph type="sldNum" sz="quarter" idx="12"/>
          </p:nvPr>
        </p:nvSpPr>
        <p:spPr/>
        <p:txBody>
          <a:bodyPr/>
          <a:lstStyle>
            <a:lvl1pPr>
              <a:defRPr/>
            </a:lvl1pPr>
          </a:lstStyle>
          <a:p>
            <a:pPr>
              <a:defRPr/>
            </a:pPr>
            <a:fld id="{61766EAA-D28F-46CF-B8A3-734FDA542CB4}" type="slidenum">
              <a:rPr lang="ja-JP" altLang="en-US"/>
              <a:pPr>
                <a:defRPr/>
              </a:pPr>
              <a:t>&lt;#&gt;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B2C74A4E-94B1-49A8-A5A0-5F7E374E2C7E}" type="datetimeFigureOut">
              <a:rPr lang="ja-JP" altLang="en-US"/>
              <a:pPr>
                <a:defRPr/>
              </a:pPr>
              <a:t>2012/6/22</a:t>
            </a:fld>
            <a:endParaRPr lang="ja-JP" altLang="en-US"/>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p:cNvSpPr>
            <a:spLocks noGrp="1"/>
          </p:cNvSpPr>
          <p:nvPr>
            <p:ph type="sldNum" sz="quarter" idx="12"/>
          </p:nvPr>
        </p:nvSpPr>
        <p:spPr/>
        <p:txBody>
          <a:bodyPr/>
          <a:lstStyle>
            <a:lvl1pPr>
              <a:defRPr/>
            </a:lvl1pPr>
          </a:lstStyle>
          <a:p>
            <a:pPr>
              <a:defRPr/>
            </a:pPr>
            <a:fld id="{5D5EA633-16C1-4AA9-827B-BB6CB1146D9A}" type="slidenum">
              <a:rPr lang="ja-JP" altLang="en-US"/>
              <a:pPr>
                <a:defRPr/>
              </a:pPr>
              <a:t>&lt;#&gt;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AA9ABBE3-55D8-4B63-B408-E396A9680862}" type="datetimeFigureOut">
              <a:rPr lang="ja-JP" altLang="en-US"/>
              <a:pPr>
                <a:defRPr/>
              </a:pPr>
              <a:t>2012/6/22</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D3D57E70-DCF9-4F83-88B9-3FC19CD40753}" type="slidenum">
              <a:rPr lang="ja-JP" altLang="en-US"/>
              <a:pPr>
                <a:defRPr/>
              </a:pPr>
              <a:t>&lt;#&gt;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57278C1E-4901-42D2-9306-9F9206CD8956}" type="datetimeFigureOut">
              <a:rPr lang="ja-JP" altLang="en-US"/>
              <a:pPr>
                <a:defRPr/>
              </a:pPr>
              <a:t>2012/6/22</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7C7F8317-3A2B-4BFF-918F-883FEC28C1A8}" type="slidenum">
              <a:rPr lang="ja-JP" altLang="en-US"/>
              <a:pPr>
                <a:defRPr/>
              </a:pPr>
              <a:t>&lt;#&gt;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1027" name="テキスト プレースホルダー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20B97F43-2A80-4624-B7F6-7105180721EC}" type="datetimeFigureOut">
              <a:rPr lang="ja-JP" altLang="en-US"/>
              <a:pPr>
                <a:defRPr/>
              </a:pPr>
              <a:t>2012/6/22</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80AC6168-58A4-4AE0-A496-4E487111C9D4}" type="slidenum">
              <a:rPr lang="ja-JP" altLang="en-US"/>
              <a:pPr>
                <a:defRPr/>
              </a:pPr>
              <a:t>&lt;#&gt;</a:t>
            </a:fld>
            <a:endParaRPr lang="ja-JP" alt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www.millnm.net/millnm/5points.html"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wmf"/><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hyperlink" Target="http://www.millnm.net/millnm/5points.html"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www.millnm.net/millnm/5points.html"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www.millnm.net/millnm/5points.html"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millnm.net/millnm/vantil.html"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www.millnm.net/millnm/5points.html" TargetMode="External"/><Relationship Id="rId1" Type="http://schemas.openxmlformats.org/officeDocument/2006/relationships/slideLayout" Target="../slideLayouts/slideLayout2.xml"/><Relationship Id="rId4" Type="http://schemas.openxmlformats.org/officeDocument/2006/relationships/slide" Target="slide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www.youtube.com/watch?v=LcfRK5rwluM"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youtube.com/watch?feature=player_detailpage&amp;v=FpKdSvwYsrE" TargetMode="Externa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6.wmf"/><Relationship Id="rId5" Type="http://schemas.openxmlformats.org/officeDocument/2006/relationships/image" Target="../media/image21.png"/><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www.youtube.com/watch?v=6JV1fT-eHd8&amp;feature=relmfu"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youtube.com/watch?v=juVyiWqV1Tc&amp;feature=player_detailpage" TargetMode="External"/><Relationship Id="rId1" Type="http://schemas.openxmlformats.org/officeDocument/2006/relationships/slideLayout" Target="../slideLayouts/slideLayout2.xml"/><Relationship Id="rId4" Type="http://schemas.openxmlformats.org/officeDocument/2006/relationships/hyperlink" Target="http://www.youtube.com/watch?v=7nMLVIcVcaE"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youtube.com/watch?v=FhUgtzpRQPk" TargetMode="External"/><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www.youtube.com/watch?v=-n8VrfqrRj4&amp;feature=related"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comments" Target="../comments/comment4.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hyperlink" Target="http://www.bible-jp.com/ss/dochira.html" TargetMode="External"/><Relationship Id="rId4" Type="http://schemas.openxmlformats.org/officeDocument/2006/relationships/hyperlink" Target="http://logosresourcepages.org/Versions/received.htm"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7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www.themasonictrowel.com/Articles/degrees/degree_3rd_files/the_lions_paw_gltx.ht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8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jpeg"/></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タイトル 1"/>
          <p:cNvSpPr>
            <a:spLocks noGrp="1"/>
          </p:cNvSpPr>
          <p:nvPr>
            <p:ph type="title"/>
          </p:nvPr>
        </p:nvSpPr>
        <p:spPr>
          <a:xfrm>
            <a:off x="457200" y="85725"/>
            <a:ext cx="8229600" cy="1143000"/>
          </a:xfrm>
        </p:spPr>
        <p:txBody>
          <a:bodyPr/>
          <a:lstStyle/>
          <a:p>
            <a:pPr eaLnBrk="1" hangingPunct="1"/>
            <a:r>
              <a:rPr lang="ja-JP" altLang="en-US" smtClean="0">
                <a:hlinkClick r:id="rId2"/>
              </a:rPr>
              <a:t>キリスト教再建主義の</a:t>
            </a:r>
            <a:r>
              <a:rPr lang="en-US" altLang="ja-JP" smtClean="0">
                <a:hlinkClick r:id="rId2"/>
              </a:rPr>
              <a:t>5</a:t>
            </a:r>
            <a:r>
              <a:rPr lang="ja-JP" altLang="en-US" smtClean="0">
                <a:hlinkClick r:id="rId2"/>
              </a:rPr>
              <a:t>条件</a:t>
            </a:r>
            <a:endParaRPr lang="ja-JP" altLang="en-US" smtClean="0"/>
          </a:p>
        </p:txBody>
      </p:sp>
      <p:sp>
        <p:nvSpPr>
          <p:cNvPr id="4" name="角丸四角形 3">
            <a:hlinkClick r:id="rId3" action="ppaction://hlinksldjump"/>
          </p:cNvPr>
          <p:cNvSpPr/>
          <p:nvPr/>
        </p:nvSpPr>
        <p:spPr>
          <a:xfrm>
            <a:off x="1324879" y="1425042"/>
            <a:ext cx="6480720" cy="79208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ja-JP" altLang="en-US" sz="4000" dirty="0"/>
              <a:t>前提主義</a:t>
            </a:r>
          </a:p>
        </p:txBody>
      </p:sp>
      <p:sp>
        <p:nvSpPr>
          <p:cNvPr id="5" name="角丸四角形 4"/>
          <p:cNvSpPr/>
          <p:nvPr/>
        </p:nvSpPr>
        <p:spPr>
          <a:xfrm>
            <a:off x="1324879" y="2433154"/>
            <a:ext cx="6480720" cy="79208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ja-JP" altLang="en-US" sz="4000" dirty="0"/>
              <a:t>統治主義</a:t>
            </a:r>
          </a:p>
        </p:txBody>
      </p:sp>
      <p:sp>
        <p:nvSpPr>
          <p:cNvPr id="6" name="角丸四角形 5"/>
          <p:cNvSpPr/>
          <p:nvPr/>
        </p:nvSpPr>
        <p:spPr>
          <a:xfrm>
            <a:off x="1324879" y="3441266"/>
            <a:ext cx="6480720" cy="79208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ja-JP" altLang="en-US" sz="4000" dirty="0"/>
              <a:t>神法主義</a:t>
            </a:r>
          </a:p>
        </p:txBody>
      </p:sp>
      <p:sp>
        <p:nvSpPr>
          <p:cNvPr id="7" name="角丸四角形 6"/>
          <p:cNvSpPr/>
          <p:nvPr/>
        </p:nvSpPr>
        <p:spPr>
          <a:xfrm>
            <a:off x="1324879" y="4449378"/>
            <a:ext cx="6480720" cy="79208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ja-JP" altLang="en-US" sz="4000" dirty="0"/>
              <a:t>契約主義</a:t>
            </a:r>
          </a:p>
        </p:txBody>
      </p:sp>
      <p:sp>
        <p:nvSpPr>
          <p:cNvPr id="8" name="角丸四角形 7"/>
          <p:cNvSpPr/>
          <p:nvPr/>
        </p:nvSpPr>
        <p:spPr>
          <a:xfrm>
            <a:off x="1324879" y="5457490"/>
            <a:ext cx="6480720" cy="79208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ja-JP" altLang="en-US" sz="4000" dirty="0"/>
              <a:t>後千年王国主義</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C:\Users\pc-user\AppData\Local\Microsoft\Windows\Temporary Internet Files\Content.IE5\6PEAJJGK\MC900310828[1].wmf"/>
          <p:cNvPicPr>
            <a:picLocks noChangeAspect="1" noChangeArrowheads="1"/>
          </p:cNvPicPr>
          <p:nvPr/>
        </p:nvPicPr>
        <p:blipFill>
          <a:blip r:embed="rId2"/>
          <a:srcRect/>
          <a:stretch>
            <a:fillRect/>
          </a:stretch>
        </p:blipFill>
        <p:spPr bwMode="auto">
          <a:xfrm>
            <a:off x="7070725" y="5013325"/>
            <a:ext cx="1819275" cy="1247775"/>
          </a:xfrm>
          <a:prstGeom prst="rect">
            <a:avLst/>
          </a:prstGeom>
          <a:noFill/>
          <a:ln w="9525">
            <a:noFill/>
            <a:miter lim="800000"/>
            <a:headEnd/>
            <a:tailEnd/>
          </a:ln>
        </p:spPr>
      </p:pic>
      <p:sp>
        <p:nvSpPr>
          <p:cNvPr id="2" name="正方形/長方形 1"/>
          <p:cNvSpPr/>
          <p:nvPr/>
        </p:nvSpPr>
        <p:spPr>
          <a:xfrm>
            <a:off x="1259632" y="1334402"/>
            <a:ext cx="5184576" cy="2800611"/>
          </a:xfrm>
          <a:prstGeom prst="rect">
            <a:avLst/>
          </a:prstGeom>
          <a:ln>
            <a:noFill/>
          </a:ln>
          <a:effectLst>
            <a:glow rad="228600">
              <a:schemeClr val="accent3">
                <a:satMod val="175000"/>
                <a:alpha val="40000"/>
              </a:schemeClr>
            </a:glow>
            <a:outerShdw blurRad="40000" dist="20000" dir="5400000" rotWithShape="0">
              <a:srgbClr val="000000">
                <a:alpha val="38000"/>
              </a:srgbClr>
            </a:outerShdw>
          </a:effectLst>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endParaRPr lang="ja-JP" altLang="en-US"/>
          </a:p>
        </p:txBody>
      </p:sp>
      <p:cxnSp>
        <p:nvCxnSpPr>
          <p:cNvPr id="5" name="直線コネクタ 4"/>
          <p:cNvCxnSpPr>
            <a:stCxn id="1026" idx="1"/>
          </p:cNvCxnSpPr>
          <p:nvPr/>
        </p:nvCxnSpPr>
        <p:spPr>
          <a:xfrm flipH="1" flipV="1">
            <a:off x="1259632" y="4135013"/>
            <a:ext cx="5811169" cy="1501806"/>
          </a:xfrm>
          <a:prstGeom prst="line">
            <a:avLst/>
          </a:prstGeom>
          <a:ln>
            <a:solidFill>
              <a:srgbClr val="FFFF00"/>
            </a:solidFill>
          </a:ln>
          <a:effectLst>
            <a:glow rad="228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H="1" flipV="1">
            <a:off x="6444209" y="1334402"/>
            <a:ext cx="792087" cy="4104456"/>
          </a:xfrm>
          <a:prstGeom prst="line">
            <a:avLst/>
          </a:prstGeom>
          <a:ln>
            <a:solidFill>
              <a:srgbClr val="FFFF00"/>
            </a:solidFill>
          </a:ln>
          <a:effectLst>
            <a:glow rad="228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3"/>
          <a:srcRect/>
          <a:stretch>
            <a:fillRect/>
          </a:stretch>
        </p:blipFill>
        <p:spPr bwMode="auto">
          <a:xfrm>
            <a:off x="1258888" y="1350963"/>
            <a:ext cx="5184775" cy="2768600"/>
          </a:xfrm>
          <a:prstGeom prst="rect">
            <a:avLst/>
          </a:prstGeom>
          <a:noFill/>
          <a:ln w="9525">
            <a:noFill/>
            <a:miter lim="800000"/>
            <a:headEnd/>
            <a:tailEnd/>
          </a:ln>
        </p:spPr>
      </p:pic>
      <p:pic>
        <p:nvPicPr>
          <p:cNvPr id="1028" name="Picture 4"/>
          <p:cNvPicPr>
            <a:picLocks noChangeAspect="1" noChangeArrowheads="1"/>
          </p:cNvPicPr>
          <p:nvPr/>
        </p:nvPicPr>
        <p:blipFill>
          <a:blip r:embed="rId4"/>
          <a:srcRect/>
          <a:stretch>
            <a:fillRect/>
          </a:stretch>
        </p:blipFill>
        <p:spPr bwMode="auto">
          <a:xfrm>
            <a:off x="1285875" y="1379538"/>
            <a:ext cx="5183188" cy="2768600"/>
          </a:xfrm>
          <a:prstGeom prst="rect">
            <a:avLst/>
          </a:prstGeom>
          <a:noFill/>
          <a:ln w="9525">
            <a:noFill/>
            <a:miter lim="800000"/>
            <a:headEnd/>
            <a:tailEnd/>
          </a:ln>
        </p:spPr>
      </p:pic>
      <p:pic>
        <p:nvPicPr>
          <p:cNvPr id="1030" name="Picture 6"/>
          <p:cNvPicPr>
            <a:picLocks noChangeAspect="1" noChangeArrowheads="1"/>
          </p:cNvPicPr>
          <p:nvPr/>
        </p:nvPicPr>
        <p:blipFill>
          <a:blip r:embed="rId5"/>
          <a:srcRect/>
          <a:stretch>
            <a:fillRect/>
          </a:stretch>
        </p:blipFill>
        <p:spPr bwMode="auto">
          <a:xfrm>
            <a:off x="1292225" y="1379538"/>
            <a:ext cx="5184775" cy="2770187"/>
          </a:xfrm>
          <a:prstGeom prst="rect">
            <a:avLst/>
          </a:prstGeom>
          <a:noFill/>
          <a:ln w="9525">
            <a:noFill/>
            <a:miter lim="800000"/>
            <a:headEnd/>
            <a:tailEnd/>
          </a:ln>
        </p:spPr>
      </p:pic>
      <p:sp>
        <p:nvSpPr>
          <p:cNvPr id="3" name="テキスト ボックス 2"/>
          <p:cNvSpPr txBox="1"/>
          <p:nvPr/>
        </p:nvSpPr>
        <p:spPr>
          <a:xfrm>
            <a:off x="396875" y="220663"/>
            <a:ext cx="8304213" cy="584200"/>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algn="ctr" fontAlgn="auto">
              <a:spcBef>
                <a:spcPts val="0"/>
              </a:spcBef>
              <a:spcAft>
                <a:spcPts val="0"/>
              </a:spcAft>
              <a:defRPr/>
            </a:pPr>
            <a:r>
              <a:rPr lang="ja-JP" altLang="en-US" sz="3200" dirty="0"/>
              <a:t>神はすべて起こることをあらかじめ決定された</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672645" y="2337222"/>
            <a:ext cx="1576073" cy="923330"/>
          </a:xfrm>
          <a:prstGeom prst="rect">
            <a:avLst/>
          </a:prstGeom>
          <a:noFill/>
          <a:effectLst>
            <a:outerShdw blurRad="63500" sx="102000" sy="102000" algn="ctr" rotWithShape="0">
              <a:prstClr val="black">
                <a:alpha val="40000"/>
              </a:prstClr>
            </a:outerShdw>
          </a:effectLst>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ja-JP" altLang="en-US" sz="5400" b="1" cap="all" dirty="0">
                <a:ln>
                  <a:solidFill>
                    <a:schemeClr val="tx1"/>
                  </a:solidFill>
                </a:ln>
                <a:solidFill>
                  <a:schemeClr val="tx1">
                    <a:lumMod val="85000"/>
                    <a:lumOff val="15000"/>
                  </a:schemeClr>
                </a:solidFill>
                <a:effectLst>
                  <a:glow rad="63500">
                    <a:schemeClr val="accent1">
                      <a:satMod val="175000"/>
                      <a:alpha val="40000"/>
                    </a:schemeClr>
                  </a:glow>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rPr>
              <a:t>内在</a:t>
            </a:r>
          </a:p>
        </p:txBody>
      </p:sp>
      <p:sp>
        <p:nvSpPr>
          <p:cNvPr id="3" name="正方形/長方形 2"/>
          <p:cNvSpPr/>
          <p:nvPr/>
        </p:nvSpPr>
        <p:spPr>
          <a:xfrm>
            <a:off x="6979614" y="955613"/>
            <a:ext cx="880369" cy="923330"/>
          </a:xfrm>
          <a:prstGeom prst="rect">
            <a:avLst/>
          </a:prstGeom>
          <a:noFill/>
        </p:spPr>
        <p:txBody>
          <a:bodyPr wrap="none">
            <a:spAutoFit/>
          </a:bodyPr>
          <a:lstStyle/>
          <a:p>
            <a:pPr algn="ctr" fontAlgn="auto">
              <a:spcBef>
                <a:spcPts val="0"/>
              </a:spcBef>
              <a:spcAft>
                <a:spcPts val="0"/>
              </a:spcAft>
              <a:defRPr/>
            </a:pPr>
            <a:r>
              <a:rPr lang="ja-JP" alt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rPr>
              <a:t>天</a:t>
            </a:r>
            <a:endParaRPr lang="en-US" altLang="ja-JP"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endParaRPr>
          </a:p>
        </p:txBody>
      </p:sp>
      <p:sp>
        <p:nvSpPr>
          <p:cNvPr id="8" name="正方形/長方形 7"/>
          <p:cNvSpPr/>
          <p:nvPr/>
        </p:nvSpPr>
        <p:spPr>
          <a:xfrm>
            <a:off x="6283910" y="3798799"/>
            <a:ext cx="2233304" cy="923330"/>
          </a:xfrm>
          <a:prstGeom prst="rect">
            <a:avLst/>
          </a:prstGeom>
          <a:noFill/>
        </p:spPr>
        <p:txBody>
          <a:bodyPr wrap="none">
            <a:spAutoFit/>
          </a:bodyPr>
          <a:lstStyle/>
          <a:p>
            <a:pPr algn="ctr" fontAlgn="auto">
              <a:spcBef>
                <a:spcPts val="0"/>
              </a:spcBef>
              <a:spcAft>
                <a:spcPts val="0"/>
              </a:spcAft>
              <a:defRPr/>
            </a:pPr>
            <a:r>
              <a:rPr lang="ja-JP" alt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rPr>
              <a:t>助け主</a:t>
            </a:r>
          </a:p>
        </p:txBody>
      </p:sp>
      <p:grpSp>
        <p:nvGrpSpPr>
          <p:cNvPr id="25604" name="グループ化 5"/>
          <p:cNvGrpSpPr>
            <a:grpSpLocks/>
          </p:cNvGrpSpPr>
          <p:nvPr/>
        </p:nvGrpSpPr>
        <p:grpSpPr bwMode="auto">
          <a:xfrm>
            <a:off x="2101850" y="2533650"/>
            <a:ext cx="4759325" cy="3402013"/>
            <a:chOff x="2083951" y="1126047"/>
            <a:chExt cx="4759956" cy="3401828"/>
          </a:xfrm>
        </p:grpSpPr>
        <p:sp>
          <p:nvSpPr>
            <p:cNvPr id="2" name="二等辺三角形 1"/>
            <p:cNvSpPr/>
            <p:nvPr/>
          </p:nvSpPr>
          <p:spPr>
            <a:xfrm>
              <a:off x="2407844" y="1605446"/>
              <a:ext cx="4120109" cy="2922429"/>
            </a:xfrm>
            <a:prstGeom prst="triangle">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4400" dirty="0">
                  <a:solidFill>
                    <a:schemeClr val="tx1"/>
                  </a:solidFill>
                  <a:effectLst>
                    <a:outerShdw blurRad="38100" dist="38100" dir="2700000" algn="tl">
                      <a:srgbClr val="000000">
                        <a:alpha val="43137"/>
                      </a:srgbClr>
                    </a:outerShdw>
                  </a:effectLst>
                </a:rPr>
                <a:t>世界</a:t>
              </a:r>
            </a:p>
          </p:txBody>
        </p:sp>
        <p:sp>
          <p:nvSpPr>
            <p:cNvPr id="5" name="円/楕円 4"/>
            <p:cNvSpPr/>
            <p:nvPr/>
          </p:nvSpPr>
          <p:spPr>
            <a:xfrm>
              <a:off x="3598627" y="2424551"/>
              <a:ext cx="1738543" cy="1781078"/>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4000" dirty="0">
                  <a:solidFill>
                    <a:schemeClr val="tx1"/>
                  </a:solidFill>
                  <a:effectLst>
                    <a:outerShdw blurRad="38100" dist="38100" dir="2700000" algn="tl">
                      <a:srgbClr val="000000">
                        <a:alpha val="43137"/>
                      </a:srgbClr>
                    </a:outerShdw>
                  </a:effectLst>
                </a:rPr>
                <a:t>聖霊</a:t>
              </a:r>
            </a:p>
          </p:txBody>
        </p:sp>
        <p:sp>
          <p:nvSpPr>
            <p:cNvPr id="9" name="減算記号 8"/>
            <p:cNvSpPr/>
            <p:nvPr/>
          </p:nvSpPr>
          <p:spPr>
            <a:xfrm>
              <a:off x="2083951" y="1126047"/>
              <a:ext cx="4759956" cy="265099"/>
            </a:xfrm>
            <a:prstGeom prst="mathMin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grpSp>
      <p:sp>
        <p:nvSpPr>
          <p:cNvPr id="10" name="円/楕円 9"/>
          <p:cNvSpPr/>
          <p:nvPr/>
        </p:nvSpPr>
        <p:spPr>
          <a:xfrm>
            <a:off x="3554413" y="527050"/>
            <a:ext cx="1739900" cy="1781175"/>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4000" dirty="0">
                <a:solidFill>
                  <a:schemeClr val="tx1"/>
                </a:solidFill>
                <a:effectLst>
                  <a:outerShdw blurRad="38100" dist="38100" dir="2700000" algn="tl">
                    <a:srgbClr val="000000">
                      <a:alpha val="43137"/>
                    </a:srgbClr>
                  </a:outerShdw>
                </a:effectLst>
              </a:rPr>
              <a:t>御父</a:t>
            </a:r>
            <a:endParaRPr lang="en-US" altLang="ja-JP" sz="4000" dirty="0">
              <a:solidFill>
                <a:schemeClr val="tx1"/>
              </a:solidFill>
              <a:effectLst>
                <a:outerShdw blurRad="38100" dist="38100" dir="2700000" algn="tl">
                  <a:srgbClr val="000000">
                    <a:alpha val="43137"/>
                  </a:srgbClr>
                </a:outerShdw>
              </a:effectLst>
            </a:endParaRPr>
          </a:p>
          <a:p>
            <a:pPr algn="ctr" fontAlgn="auto">
              <a:spcBef>
                <a:spcPts val="0"/>
              </a:spcBef>
              <a:spcAft>
                <a:spcPts val="0"/>
              </a:spcAft>
              <a:defRPr/>
            </a:pPr>
            <a:r>
              <a:rPr lang="ja-JP" altLang="en-US" sz="4000" dirty="0">
                <a:solidFill>
                  <a:schemeClr val="tx1"/>
                </a:solidFill>
                <a:effectLst>
                  <a:outerShdw blurRad="38100" dist="38100" dir="2700000" algn="tl">
                    <a:srgbClr val="000000">
                      <a:alpha val="43137"/>
                    </a:srgbClr>
                  </a:outerShdw>
                </a:effectLst>
              </a:rPr>
              <a:t>御子</a:t>
            </a:r>
          </a:p>
        </p:txBody>
      </p:sp>
      <p:sp>
        <p:nvSpPr>
          <p:cNvPr id="11" name="テキスト ボックス 10"/>
          <p:cNvSpPr txBox="1"/>
          <p:nvPr/>
        </p:nvSpPr>
        <p:spPr>
          <a:xfrm>
            <a:off x="179367" y="4058518"/>
            <a:ext cx="2566728" cy="830997"/>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fontAlgn="auto">
              <a:spcBef>
                <a:spcPts val="0"/>
              </a:spcBef>
              <a:spcAft>
                <a:spcPts val="0"/>
              </a:spcAft>
              <a:defRPr/>
            </a:pPr>
            <a:r>
              <a:rPr lang="ja-JP" altLang="en-US" sz="2400" dirty="0"/>
              <a:t>神は聖霊において</a:t>
            </a:r>
            <a:endParaRPr lang="en-US" altLang="ja-JP" sz="2400" dirty="0"/>
          </a:p>
          <a:p>
            <a:pPr fontAlgn="auto">
              <a:spcBef>
                <a:spcPts val="0"/>
              </a:spcBef>
              <a:spcAft>
                <a:spcPts val="0"/>
              </a:spcAft>
              <a:defRPr/>
            </a:pPr>
            <a:r>
              <a:rPr lang="ja-JP" altLang="en-US" sz="2400" dirty="0"/>
              <a:t>世界に内在される</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タイトル 1"/>
          <p:cNvSpPr>
            <a:spLocks noGrp="1"/>
          </p:cNvSpPr>
          <p:nvPr>
            <p:ph type="title"/>
          </p:nvPr>
        </p:nvSpPr>
        <p:spPr>
          <a:xfrm>
            <a:off x="457200" y="242888"/>
            <a:ext cx="8229600" cy="1143000"/>
          </a:xfrm>
        </p:spPr>
        <p:txBody>
          <a:bodyPr/>
          <a:lstStyle/>
          <a:p>
            <a:pPr eaLnBrk="1" hangingPunct="1"/>
            <a:r>
              <a:rPr lang="ja-JP" altLang="en-US" smtClean="0">
                <a:hlinkClick r:id="rId2"/>
              </a:rPr>
              <a:t>キリスト教再建主義の</a:t>
            </a:r>
            <a:r>
              <a:rPr lang="en-US" altLang="ja-JP" smtClean="0">
                <a:hlinkClick r:id="rId2"/>
              </a:rPr>
              <a:t>5</a:t>
            </a:r>
            <a:r>
              <a:rPr lang="ja-JP" altLang="en-US" smtClean="0">
                <a:hlinkClick r:id="rId2"/>
              </a:rPr>
              <a:t>条件</a:t>
            </a:r>
            <a:endParaRPr lang="ja-JP" altLang="en-US" smtClean="0"/>
          </a:p>
        </p:txBody>
      </p:sp>
      <p:sp>
        <p:nvSpPr>
          <p:cNvPr id="8" name="角丸四角形 7"/>
          <p:cNvSpPr/>
          <p:nvPr/>
        </p:nvSpPr>
        <p:spPr>
          <a:xfrm>
            <a:off x="1324879" y="1582210"/>
            <a:ext cx="6480720" cy="79208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ja-JP" altLang="en-US" sz="4000" dirty="0"/>
              <a:t>前提主義</a:t>
            </a:r>
          </a:p>
        </p:txBody>
      </p:sp>
      <p:sp>
        <p:nvSpPr>
          <p:cNvPr id="12" name="角丸四角形 11">
            <a:hlinkClick r:id="rId3" action="ppaction://hlinksldjump"/>
          </p:cNvPr>
          <p:cNvSpPr/>
          <p:nvPr/>
        </p:nvSpPr>
        <p:spPr>
          <a:xfrm>
            <a:off x="1324879" y="2590322"/>
            <a:ext cx="6480720" cy="79208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ja-JP" altLang="en-US" sz="4000" dirty="0"/>
              <a:t>統治主義</a:t>
            </a:r>
          </a:p>
        </p:txBody>
      </p:sp>
      <p:sp>
        <p:nvSpPr>
          <p:cNvPr id="13" name="角丸四角形 12"/>
          <p:cNvSpPr/>
          <p:nvPr/>
        </p:nvSpPr>
        <p:spPr>
          <a:xfrm>
            <a:off x="1324879" y="3598434"/>
            <a:ext cx="6480720" cy="79208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ja-JP" altLang="en-US" sz="4000" dirty="0"/>
              <a:t>神法主義</a:t>
            </a:r>
          </a:p>
        </p:txBody>
      </p:sp>
      <p:sp>
        <p:nvSpPr>
          <p:cNvPr id="14" name="角丸四角形 13"/>
          <p:cNvSpPr/>
          <p:nvPr/>
        </p:nvSpPr>
        <p:spPr>
          <a:xfrm>
            <a:off x="1324879" y="4606546"/>
            <a:ext cx="6480720" cy="79208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ja-JP" altLang="en-US" sz="4000" dirty="0"/>
              <a:t>契約主義</a:t>
            </a:r>
          </a:p>
        </p:txBody>
      </p:sp>
      <p:sp>
        <p:nvSpPr>
          <p:cNvPr id="15" name="角丸四角形 14"/>
          <p:cNvSpPr/>
          <p:nvPr/>
        </p:nvSpPr>
        <p:spPr>
          <a:xfrm>
            <a:off x="1324879" y="5614658"/>
            <a:ext cx="6480720" cy="79208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ja-JP" altLang="en-US" sz="4000" dirty="0"/>
              <a:t>後千年王国主義</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p:cNvSpPr/>
          <p:nvPr/>
        </p:nvSpPr>
        <p:spPr>
          <a:xfrm>
            <a:off x="1320860" y="404664"/>
            <a:ext cx="6480720" cy="79208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ja-JP" altLang="en-US" sz="4000" dirty="0"/>
              <a:t>統治主義</a:t>
            </a:r>
          </a:p>
        </p:txBody>
      </p:sp>
      <p:pic>
        <p:nvPicPr>
          <p:cNvPr id="27652" name="Picture 2"/>
          <p:cNvPicPr>
            <a:picLocks noChangeAspect="1" noChangeArrowheads="1"/>
          </p:cNvPicPr>
          <p:nvPr/>
        </p:nvPicPr>
        <p:blipFill>
          <a:blip r:embed="rId2"/>
          <a:srcRect/>
          <a:stretch>
            <a:fillRect/>
          </a:stretch>
        </p:blipFill>
        <p:spPr bwMode="auto">
          <a:xfrm>
            <a:off x="2960688" y="2060575"/>
            <a:ext cx="3200400" cy="3209925"/>
          </a:xfrm>
          <a:prstGeom prst="rect">
            <a:avLst/>
          </a:prstGeom>
          <a:noFill/>
          <a:ln w="9525">
            <a:noFill/>
            <a:miter lim="800000"/>
            <a:headEnd/>
            <a:tailEnd/>
          </a:ln>
        </p:spPr>
      </p:pic>
      <p:sp>
        <p:nvSpPr>
          <p:cNvPr id="3" name="正方形/長方形 2"/>
          <p:cNvSpPr/>
          <p:nvPr/>
        </p:nvSpPr>
        <p:spPr>
          <a:xfrm>
            <a:off x="1336675" y="1908175"/>
            <a:ext cx="6326188" cy="3970338"/>
          </a:xfrm>
          <a:prstGeom prst="rect">
            <a:avLst/>
          </a:prstGeom>
          <a:solidFill>
            <a:srgbClr val="FFFF00"/>
          </a:solidFill>
        </p:spPr>
        <p:txBody>
          <a:bodyPr>
            <a:spAutoFit/>
          </a:bodyPr>
          <a:lstStyle/>
          <a:p>
            <a:pPr marL="457200" indent="-457200" fontAlgn="auto">
              <a:spcBef>
                <a:spcPts val="0"/>
              </a:spcBef>
              <a:spcAft>
                <a:spcPts val="0"/>
              </a:spcAft>
              <a:buFont typeface="Wingdings" pitchFamily="2" charset="2"/>
              <a:buChar char="l"/>
              <a:defRPr/>
            </a:pPr>
            <a:r>
              <a:rPr lang="ja-JP" altLang="en-US" sz="2800" dirty="0">
                <a:latin typeface="+mn-lt"/>
                <a:ea typeface="+mn-ea"/>
              </a:rPr>
              <a:t>人間の基本使命：「地を従えよ」</a:t>
            </a:r>
            <a:endParaRPr lang="en-US" altLang="ja-JP" sz="2800" dirty="0">
              <a:latin typeface="+mn-lt"/>
              <a:ea typeface="+mn-ea"/>
            </a:endParaRPr>
          </a:p>
          <a:p>
            <a:pPr fontAlgn="auto">
              <a:spcBef>
                <a:spcPts val="0"/>
              </a:spcBef>
              <a:spcAft>
                <a:spcPts val="0"/>
              </a:spcAft>
              <a:defRPr/>
            </a:pPr>
            <a:endParaRPr lang="en-US" altLang="ja-JP" sz="2800" dirty="0">
              <a:latin typeface="+mn-lt"/>
              <a:ea typeface="+mn-ea"/>
            </a:endParaRPr>
          </a:p>
          <a:p>
            <a:pPr lvl="1" fontAlgn="auto">
              <a:spcBef>
                <a:spcPts val="0"/>
              </a:spcBef>
              <a:spcAft>
                <a:spcPts val="0"/>
              </a:spcAft>
              <a:defRPr/>
            </a:pPr>
            <a:r>
              <a:rPr lang="ja-JP" altLang="en-US" sz="2800" dirty="0">
                <a:latin typeface="+mn-lt"/>
                <a:ea typeface="+mn-ea"/>
              </a:rPr>
              <a:t>神は、人間を創造された時に、「生めよ。殖えよ。地を満たせ。</a:t>
            </a:r>
            <a:r>
              <a:rPr lang="ja-JP" altLang="en-US" sz="2800" dirty="0">
                <a:solidFill>
                  <a:srgbClr val="FF0000"/>
                </a:solidFill>
                <a:latin typeface="+mn-lt"/>
                <a:ea typeface="+mn-ea"/>
              </a:rPr>
              <a:t>地を従えよ</a:t>
            </a:r>
            <a:r>
              <a:rPr lang="ja-JP" altLang="en-US" sz="2800" dirty="0">
                <a:latin typeface="+mn-lt"/>
                <a:ea typeface="+mn-ea"/>
              </a:rPr>
              <a:t>。」（創世記１・１８）と命じられました。</a:t>
            </a:r>
            <a:endParaRPr lang="en-US" altLang="ja-JP" sz="2800" dirty="0">
              <a:latin typeface="+mn-lt"/>
              <a:ea typeface="+mn-ea"/>
            </a:endParaRPr>
          </a:p>
          <a:p>
            <a:pPr fontAlgn="auto">
              <a:spcBef>
                <a:spcPts val="0"/>
              </a:spcBef>
              <a:spcAft>
                <a:spcPts val="0"/>
              </a:spcAft>
              <a:defRPr/>
            </a:pPr>
            <a:endParaRPr lang="en-US" altLang="ja-JP" sz="2800" dirty="0">
              <a:latin typeface="+mn-lt"/>
              <a:ea typeface="+mn-ea"/>
            </a:endParaRPr>
          </a:p>
          <a:p>
            <a:pPr lvl="1" fontAlgn="auto">
              <a:spcBef>
                <a:spcPts val="0"/>
              </a:spcBef>
              <a:spcAft>
                <a:spcPts val="0"/>
              </a:spcAft>
              <a:defRPr/>
            </a:pPr>
            <a:r>
              <a:rPr lang="ja-JP" altLang="en-US" sz="2800" dirty="0">
                <a:latin typeface="+mn-lt"/>
                <a:ea typeface="+mn-ea"/>
              </a:rPr>
              <a:t>人間は、地球を管理し、それを素材として、</a:t>
            </a:r>
            <a:r>
              <a:rPr lang="ja-JP" altLang="en-US" sz="2800" dirty="0">
                <a:solidFill>
                  <a:srgbClr val="FF0000"/>
                </a:solidFill>
                <a:latin typeface="+mn-lt"/>
                <a:ea typeface="+mn-ea"/>
              </a:rPr>
              <a:t>神の御心に適った文明を建設する</a:t>
            </a:r>
            <a:r>
              <a:rPr lang="ja-JP" altLang="en-US" sz="2800" dirty="0">
                <a:latin typeface="+mn-lt"/>
                <a:ea typeface="+mn-ea"/>
              </a:rPr>
              <a:t>ために創造されたのです。</a:t>
            </a:r>
          </a:p>
        </p:txBody>
      </p:sp>
      <p:sp>
        <p:nvSpPr>
          <p:cNvPr id="11" name="正方形/長方形 10"/>
          <p:cNvSpPr/>
          <p:nvPr/>
        </p:nvSpPr>
        <p:spPr>
          <a:xfrm>
            <a:off x="1350963" y="1884363"/>
            <a:ext cx="6326187" cy="4402137"/>
          </a:xfrm>
          <a:prstGeom prst="rect">
            <a:avLst/>
          </a:prstGeom>
          <a:solidFill>
            <a:srgbClr val="FFFF00"/>
          </a:solidFill>
        </p:spPr>
        <p:txBody>
          <a:bodyPr>
            <a:spAutoFit/>
          </a:bodyPr>
          <a:lstStyle/>
          <a:p>
            <a:pPr marL="457200" indent="-457200" fontAlgn="auto">
              <a:spcBef>
                <a:spcPts val="0"/>
              </a:spcBef>
              <a:spcAft>
                <a:spcPts val="0"/>
              </a:spcAft>
              <a:buFont typeface="Wingdings" pitchFamily="2" charset="2"/>
              <a:buChar char="l"/>
              <a:defRPr/>
            </a:pPr>
            <a:r>
              <a:rPr lang="ja-JP" altLang="en-US" sz="2800" dirty="0">
                <a:latin typeface="+mn-lt"/>
                <a:ea typeface="+mn-ea"/>
              </a:rPr>
              <a:t>神が世界を支配される主要な方法は、直接統治ではなく、</a:t>
            </a:r>
            <a:r>
              <a:rPr lang="ja-JP" altLang="en-US" sz="2800" dirty="0">
                <a:solidFill>
                  <a:srgbClr val="FF0000"/>
                </a:solidFill>
                <a:latin typeface="+mn-lt"/>
                <a:ea typeface="+mn-ea"/>
              </a:rPr>
              <a:t>間接統治</a:t>
            </a:r>
            <a:r>
              <a:rPr lang="ja-JP" altLang="en-US" sz="2800" dirty="0">
                <a:latin typeface="+mn-lt"/>
                <a:ea typeface="+mn-ea"/>
              </a:rPr>
              <a:t>。</a:t>
            </a:r>
            <a:endParaRPr lang="en-US" altLang="ja-JP" sz="2800" dirty="0">
              <a:latin typeface="+mn-lt"/>
              <a:ea typeface="+mn-ea"/>
            </a:endParaRPr>
          </a:p>
          <a:p>
            <a:pPr fontAlgn="auto">
              <a:spcBef>
                <a:spcPts val="0"/>
              </a:spcBef>
              <a:spcAft>
                <a:spcPts val="0"/>
              </a:spcAft>
              <a:defRPr/>
            </a:pPr>
            <a:endParaRPr lang="en-US" altLang="ja-JP" sz="2800" dirty="0">
              <a:latin typeface="+mn-lt"/>
              <a:ea typeface="+mn-ea"/>
            </a:endParaRPr>
          </a:p>
          <a:p>
            <a:pPr lvl="1" fontAlgn="auto">
              <a:spcBef>
                <a:spcPts val="0"/>
              </a:spcBef>
              <a:spcAft>
                <a:spcPts val="0"/>
              </a:spcAft>
              <a:defRPr/>
            </a:pPr>
            <a:r>
              <a:rPr lang="ja-JP" altLang="en-US" sz="2800" b="1" dirty="0">
                <a:latin typeface="+mn-lt"/>
                <a:ea typeface="+mn-ea"/>
              </a:rPr>
              <a:t>つまり、人間を</a:t>
            </a:r>
            <a:r>
              <a:rPr lang="ja-JP" altLang="en-US" sz="2800" b="1" dirty="0">
                <a:solidFill>
                  <a:srgbClr val="FF0000"/>
                </a:solidFill>
                <a:latin typeface="+mn-lt"/>
                <a:ea typeface="+mn-ea"/>
              </a:rPr>
              <a:t>神の副官</a:t>
            </a:r>
            <a:r>
              <a:rPr lang="ja-JP" altLang="en-US" sz="2800" b="1" dirty="0">
                <a:latin typeface="+mn-lt"/>
                <a:ea typeface="+mn-ea"/>
              </a:rPr>
              <a:t>として用いる。</a:t>
            </a:r>
            <a:endParaRPr lang="en-US" altLang="ja-JP" sz="2800" b="1" dirty="0">
              <a:latin typeface="+mn-lt"/>
              <a:ea typeface="+mn-ea"/>
            </a:endParaRPr>
          </a:p>
          <a:p>
            <a:pPr fontAlgn="auto">
              <a:spcBef>
                <a:spcPts val="0"/>
              </a:spcBef>
              <a:spcAft>
                <a:spcPts val="0"/>
              </a:spcAft>
              <a:defRPr/>
            </a:pPr>
            <a:endParaRPr lang="en-US" altLang="ja-JP" sz="2800" b="1" dirty="0">
              <a:latin typeface="+mn-lt"/>
              <a:ea typeface="+mn-ea"/>
            </a:endParaRPr>
          </a:p>
          <a:p>
            <a:pPr lvl="1" fontAlgn="auto">
              <a:spcBef>
                <a:spcPts val="0"/>
              </a:spcBef>
              <a:spcAft>
                <a:spcPts val="0"/>
              </a:spcAft>
              <a:defRPr/>
            </a:pPr>
            <a:r>
              <a:rPr lang="ja-JP" altLang="en-US" sz="2800" b="1" dirty="0">
                <a:latin typeface="+mn-lt"/>
                <a:ea typeface="+mn-ea"/>
              </a:rPr>
              <a:t>人間の制度上の権威は、</a:t>
            </a:r>
            <a:r>
              <a:rPr lang="ja-JP" altLang="en-US" sz="2800" b="1" dirty="0">
                <a:solidFill>
                  <a:srgbClr val="FF0000"/>
                </a:solidFill>
                <a:latin typeface="+mn-lt"/>
                <a:ea typeface="+mn-ea"/>
              </a:rPr>
              <a:t>神がお立てになった</a:t>
            </a:r>
            <a:r>
              <a:rPr lang="ja-JP" altLang="en-US" sz="2800" b="1" dirty="0">
                <a:latin typeface="+mn-lt"/>
                <a:ea typeface="+mn-ea"/>
              </a:rPr>
              <a:t>。</a:t>
            </a:r>
            <a:endParaRPr lang="en-US" altLang="ja-JP" sz="2800" b="1" dirty="0">
              <a:latin typeface="+mn-lt"/>
              <a:ea typeface="+mn-ea"/>
            </a:endParaRPr>
          </a:p>
          <a:p>
            <a:pPr lvl="1" fontAlgn="auto">
              <a:spcBef>
                <a:spcPts val="0"/>
              </a:spcBef>
              <a:spcAft>
                <a:spcPts val="0"/>
              </a:spcAft>
              <a:defRPr/>
            </a:pPr>
            <a:endParaRPr lang="en-US" altLang="ja-JP" sz="2800" b="1" dirty="0">
              <a:latin typeface="+mn-lt"/>
              <a:ea typeface="+mn-ea"/>
            </a:endParaRPr>
          </a:p>
          <a:p>
            <a:pPr lvl="1" fontAlgn="auto">
              <a:spcBef>
                <a:spcPts val="0"/>
              </a:spcBef>
              <a:spcAft>
                <a:spcPts val="0"/>
              </a:spcAft>
              <a:defRPr/>
            </a:pPr>
            <a:r>
              <a:rPr lang="ja-JP" altLang="en-US" sz="2800" b="1" dirty="0">
                <a:latin typeface="+mn-lt"/>
                <a:ea typeface="+mn-ea"/>
              </a:rPr>
              <a:t>権威に逆らうことは、</a:t>
            </a:r>
            <a:r>
              <a:rPr lang="ja-JP" altLang="en-US" sz="2800" b="1" dirty="0">
                <a:solidFill>
                  <a:srgbClr val="FF0000"/>
                </a:solidFill>
                <a:latin typeface="+mn-lt"/>
                <a:ea typeface="+mn-ea"/>
              </a:rPr>
              <a:t>神に逆らうこと</a:t>
            </a:r>
            <a:r>
              <a:rPr lang="ja-JP" altLang="en-US" sz="2800" b="1" dirty="0">
                <a:latin typeface="+mn-lt"/>
                <a:ea typeface="+mn-ea"/>
              </a:rPr>
              <a:t>である。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タイトル 1"/>
          <p:cNvSpPr>
            <a:spLocks noGrp="1"/>
          </p:cNvSpPr>
          <p:nvPr>
            <p:ph type="title"/>
          </p:nvPr>
        </p:nvSpPr>
        <p:spPr>
          <a:xfrm>
            <a:off x="457200" y="85725"/>
            <a:ext cx="8229600" cy="1143000"/>
          </a:xfrm>
        </p:spPr>
        <p:txBody>
          <a:bodyPr/>
          <a:lstStyle/>
          <a:p>
            <a:pPr eaLnBrk="1" hangingPunct="1"/>
            <a:r>
              <a:rPr lang="ja-JP" altLang="en-US" smtClean="0">
                <a:hlinkClick r:id="rId2"/>
              </a:rPr>
              <a:t>キリスト教再建主義の</a:t>
            </a:r>
            <a:r>
              <a:rPr lang="en-US" altLang="ja-JP" smtClean="0">
                <a:hlinkClick r:id="rId2"/>
              </a:rPr>
              <a:t>5</a:t>
            </a:r>
            <a:r>
              <a:rPr lang="ja-JP" altLang="en-US" smtClean="0">
                <a:hlinkClick r:id="rId2"/>
              </a:rPr>
              <a:t>条件</a:t>
            </a:r>
            <a:endParaRPr lang="ja-JP" altLang="en-US" smtClean="0"/>
          </a:p>
        </p:txBody>
      </p:sp>
      <p:sp>
        <p:nvSpPr>
          <p:cNvPr id="8" name="角丸四角形 7">
            <a:hlinkClick r:id="rId3" action="ppaction://hlinksldjump"/>
          </p:cNvPr>
          <p:cNvSpPr/>
          <p:nvPr/>
        </p:nvSpPr>
        <p:spPr>
          <a:xfrm>
            <a:off x="1324879" y="1425042"/>
            <a:ext cx="6480720" cy="79208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ja-JP" altLang="en-US" sz="4000" dirty="0"/>
              <a:t>前提主義</a:t>
            </a:r>
          </a:p>
        </p:txBody>
      </p:sp>
      <p:sp>
        <p:nvSpPr>
          <p:cNvPr id="9" name="角丸四角形 8"/>
          <p:cNvSpPr/>
          <p:nvPr/>
        </p:nvSpPr>
        <p:spPr>
          <a:xfrm>
            <a:off x="1324879" y="2433154"/>
            <a:ext cx="6480720" cy="79208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ja-JP" altLang="en-US" sz="4000" dirty="0"/>
              <a:t>統治主義</a:t>
            </a:r>
          </a:p>
        </p:txBody>
      </p:sp>
      <p:sp>
        <p:nvSpPr>
          <p:cNvPr id="10" name="角丸四角形 9"/>
          <p:cNvSpPr/>
          <p:nvPr/>
        </p:nvSpPr>
        <p:spPr>
          <a:xfrm>
            <a:off x="1324879" y="3441266"/>
            <a:ext cx="6480720" cy="79208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ja-JP" altLang="en-US" sz="4000" dirty="0"/>
              <a:t>神法主義</a:t>
            </a:r>
          </a:p>
        </p:txBody>
      </p:sp>
      <p:sp>
        <p:nvSpPr>
          <p:cNvPr id="11" name="角丸四角形 10"/>
          <p:cNvSpPr/>
          <p:nvPr/>
        </p:nvSpPr>
        <p:spPr>
          <a:xfrm>
            <a:off x="1324879" y="4449378"/>
            <a:ext cx="6480720" cy="79208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ja-JP" altLang="en-US" sz="4000" dirty="0"/>
              <a:t>契約主義</a:t>
            </a:r>
          </a:p>
        </p:txBody>
      </p:sp>
      <p:sp>
        <p:nvSpPr>
          <p:cNvPr id="12" name="角丸四角形 11"/>
          <p:cNvSpPr/>
          <p:nvPr/>
        </p:nvSpPr>
        <p:spPr>
          <a:xfrm>
            <a:off x="1324879" y="5457490"/>
            <a:ext cx="6480720" cy="79208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ja-JP" altLang="en-US" sz="4000" dirty="0"/>
              <a:t>後千年王国主義</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1667784" y="233776"/>
            <a:ext cx="5824576" cy="602936"/>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ja-JP" altLang="en-US" sz="4000" dirty="0"/>
              <a:t>神法主義</a:t>
            </a:r>
          </a:p>
        </p:txBody>
      </p:sp>
      <p:pic>
        <p:nvPicPr>
          <p:cNvPr id="29700" name="Picture 4"/>
          <p:cNvPicPr>
            <a:picLocks noChangeAspect="1" noChangeArrowheads="1"/>
          </p:cNvPicPr>
          <p:nvPr/>
        </p:nvPicPr>
        <p:blipFill>
          <a:blip r:embed="rId2"/>
          <a:srcRect/>
          <a:stretch>
            <a:fillRect/>
          </a:stretch>
        </p:blipFill>
        <p:spPr bwMode="auto">
          <a:xfrm>
            <a:off x="2095500" y="1397000"/>
            <a:ext cx="4968875" cy="4826000"/>
          </a:xfrm>
          <a:prstGeom prst="rect">
            <a:avLst/>
          </a:prstGeom>
          <a:noFill/>
          <a:ln w="9525">
            <a:noFill/>
            <a:miter lim="800000"/>
            <a:headEnd/>
            <a:tailEnd/>
          </a:ln>
        </p:spPr>
      </p:pic>
      <p:sp>
        <p:nvSpPr>
          <p:cNvPr id="3" name="正方形/長方形 2"/>
          <p:cNvSpPr>
            <a:spLocks noChangeArrowheads="1"/>
          </p:cNvSpPr>
          <p:nvPr/>
        </p:nvSpPr>
        <p:spPr bwMode="auto">
          <a:xfrm>
            <a:off x="1889125" y="1579563"/>
            <a:ext cx="5381625" cy="4462462"/>
          </a:xfrm>
          <a:prstGeom prst="rect">
            <a:avLst/>
          </a:prstGeom>
          <a:solidFill>
            <a:srgbClr val="FFFF00"/>
          </a:solidFill>
          <a:ln w="9525">
            <a:noFill/>
            <a:miter lim="800000"/>
            <a:headEnd/>
            <a:tailEnd/>
          </a:ln>
        </p:spPr>
        <p:txBody>
          <a:bodyPr>
            <a:spAutoFit/>
          </a:bodyPr>
          <a:lstStyle/>
          <a:p>
            <a:endParaRPr lang="en-US" altLang="ja-JP" b="1">
              <a:latin typeface="Calibri" pitchFamily="34" charset="0"/>
            </a:endParaRPr>
          </a:p>
          <a:p>
            <a:endParaRPr lang="en-US" altLang="ja-JP" b="1">
              <a:latin typeface="Calibri" pitchFamily="34" charset="0"/>
            </a:endParaRPr>
          </a:p>
          <a:p>
            <a:r>
              <a:rPr lang="ja-JP" altLang="en-US" b="1">
                <a:latin typeface="Calibri" pitchFamily="34" charset="0"/>
              </a:rPr>
              <a:t>私は律法と預言者を廃棄するために来たのだと思ってはならない。廃棄するためではなく、むしろそれを確立するために来た。</a:t>
            </a:r>
            <a:r>
              <a:rPr lang="ja-JP" altLang="en-US" b="1">
                <a:solidFill>
                  <a:srgbClr val="FF0000"/>
                </a:solidFill>
                <a:latin typeface="Calibri" pitchFamily="34" charset="0"/>
              </a:rPr>
              <a:t>律法の一点一画たりとも</a:t>
            </a:r>
            <a:r>
              <a:rPr lang="ja-JP" altLang="en-US" b="1">
                <a:latin typeface="Calibri" pitchFamily="34" charset="0"/>
              </a:rPr>
              <a:t>、天地が滅びない限り、また、すべてのことが起こってしまうまで、</a:t>
            </a:r>
            <a:r>
              <a:rPr lang="ja-JP" altLang="en-US" b="1">
                <a:solidFill>
                  <a:srgbClr val="FF0000"/>
                </a:solidFill>
                <a:latin typeface="Calibri" pitchFamily="34" charset="0"/>
              </a:rPr>
              <a:t>けっしてすたれることはない</a:t>
            </a:r>
            <a:r>
              <a:rPr lang="ja-JP" altLang="en-US" b="1">
                <a:latin typeface="Calibri" pitchFamily="34" charset="0"/>
              </a:rPr>
              <a:t>。（マタイ５・１７－１８）</a:t>
            </a:r>
            <a:endParaRPr lang="ja-JP" altLang="en-US">
              <a:latin typeface="Calibri" pitchFamily="34" charset="0"/>
            </a:endParaRPr>
          </a:p>
          <a:p>
            <a:endParaRPr lang="en-US" altLang="ja-JP">
              <a:latin typeface="Calibri" pitchFamily="34" charset="0"/>
            </a:endParaRPr>
          </a:p>
          <a:p>
            <a:r>
              <a:rPr lang="ja-JP" altLang="en-US" sz="2800">
                <a:solidFill>
                  <a:srgbClr val="FF0000"/>
                </a:solidFill>
                <a:latin typeface="Calibri" pitchFamily="34" charset="0"/>
              </a:rPr>
              <a:t>旧約律法も新約聖書の教えもすべて、人間にとって義の基準として有効である。</a:t>
            </a:r>
            <a:endParaRPr lang="en-US" altLang="ja-JP" sz="2800">
              <a:solidFill>
                <a:srgbClr val="FF0000"/>
              </a:solidFill>
              <a:latin typeface="Calibri" pitchFamily="34" charset="0"/>
            </a:endParaRPr>
          </a:p>
          <a:p>
            <a:endParaRPr lang="en-US" altLang="ja-JP" sz="2800">
              <a:solidFill>
                <a:srgbClr val="FF0000"/>
              </a:solidFill>
              <a:latin typeface="Calibri" pitchFamily="34" charset="0"/>
            </a:endParaRPr>
          </a:p>
          <a:p>
            <a:endParaRPr lang="en-US" altLang="ja-JP" sz="2800">
              <a:solidFill>
                <a:srgbClr val="FF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3"/>
          <p:cNvPicPr>
            <a:picLocks noChangeAspect="1" noChangeArrowheads="1"/>
          </p:cNvPicPr>
          <p:nvPr/>
        </p:nvPicPr>
        <p:blipFill>
          <a:blip r:embed="rId2"/>
          <a:srcRect/>
          <a:stretch>
            <a:fillRect/>
          </a:stretch>
        </p:blipFill>
        <p:spPr bwMode="auto">
          <a:xfrm>
            <a:off x="809625" y="620713"/>
            <a:ext cx="7429500" cy="5545137"/>
          </a:xfrm>
          <a:prstGeom prst="rect">
            <a:avLst/>
          </a:prstGeom>
          <a:noFill/>
          <a:ln w="9525">
            <a:noFill/>
            <a:miter lim="800000"/>
            <a:headEnd/>
            <a:tailEnd/>
          </a:ln>
        </p:spPr>
      </p:pic>
      <p:pic>
        <p:nvPicPr>
          <p:cNvPr id="7170" name="Picture 2"/>
          <p:cNvPicPr>
            <a:picLocks noChangeAspect="1" noChangeArrowheads="1"/>
          </p:cNvPicPr>
          <p:nvPr/>
        </p:nvPicPr>
        <p:blipFill>
          <a:blip r:embed="rId3"/>
          <a:srcRect l="2296"/>
          <a:stretch>
            <a:fillRect/>
          </a:stretch>
        </p:blipFill>
        <p:spPr bwMode="auto">
          <a:xfrm>
            <a:off x="1208088" y="204788"/>
            <a:ext cx="6630987" cy="63769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716463" y="476250"/>
            <a:ext cx="142875" cy="5400675"/>
          </a:xfrm>
          <a:prstGeom prst="rect">
            <a:avLst/>
          </a:prstGeom>
          <a:solidFill>
            <a:srgbClr val="FF0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6" name="正方形/長方形 5"/>
          <p:cNvSpPr/>
          <p:nvPr/>
        </p:nvSpPr>
        <p:spPr>
          <a:xfrm>
            <a:off x="3406775" y="1368425"/>
            <a:ext cx="2735263" cy="134938"/>
          </a:xfrm>
          <a:prstGeom prst="rect">
            <a:avLst/>
          </a:prstGeom>
          <a:solidFill>
            <a:srgbClr val="FF0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3" name="ひし形 2"/>
          <p:cNvSpPr/>
          <p:nvPr/>
        </p:nvSpPr>
        <p:spPr>
          <a:xfrm>
            <a:off x="2787928" y="260648"/>
            <a:ext cx="1440160" cy="787896"/>
          </a:xfrm>
          <a:prstGeom prst="diamond">
            <a:avLst/>
          </a:prstGeom>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r>
              <a:rPr lang="ja-JP" altLang="en-US" dirty="0"/>
              <a:t>旧約時代</a:t>
            </a:r>
          </a:p>
        </p:txBody>
      </p:sp>
      <p:sp>
        <p:nvSpPr>
          <p:cNvPr id="8" name="ひし形 7"/>
          <p:cNvSpPr/>
          <p:nvPr/>
        </p:nvSpPr>
        <p:spPr>
          <a:xfrm>
            <a:off x="5305232" y="260648"/>
            <a:ext cx="1440160" cy="787896"/>
          </a:xfrm>
          <a:prstGeom prst="diamond">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ja-JP" altLang="en-US" dirty="0"/>
              <a:t>新約時代</a:t>
            </a:r>
          </a:p>
        </p:txBody>
      </p:sp>
      <p:sp>
        <p:nvSpPr>
          <p:cNvPr id="9" name="ひし形 8"/>
          <p:cNvSpPr/>
          <p:nvPr/>
        </p:nvSpPr>
        <p:spPr>
          <a:xfrm>
            <a:off x="859000" y="2194598"/>
            <a:ext cx="1440160" cy="787896"/>
          </a:xfrm>
          <a:prstGeom prst="diamond">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ja-JP" altLang="en-US" dirty="0"/>
              <a:t>祭司職</a:t>
            </a:r>
          </a:p>
        </p:txBody>
      </p:sp>
      <p:sp>
        <p:nvSpPr>
          <p:cNvPr id="10" name="ひし形 9"/>
          <p:cNvSpPr/>
          <p:nvPr/>
        </p:nvSpPr>
        <p:spPr>
          <a:xfrm>
            <a:off x="859000" y="4437112"/>
            <a:ext cx="1440160" cy="787896"/>
          </a:xfrm>
          <a:prstGeom prst="diamond">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ja-JP" altLang="en-US" dirty="0"/>
              <a:t>律法</a:t>
            </a:r>
          </a:p>
        </p:txBody>
      </p:sp>
      <p:sp>
        <p:nvSpPr>
          <p:cNvPr id="4" name="六角形 3"/>
          <p:cNvSpPr/>
          <p:nvPr/>
        </p:nvSpPr>
        <p:spPr>
          <a:xfrm>
            <a:off x="2716488" y="1901812"/>
            <a:ext cx="1584176" cy="1337866"/>
          </a:xfrm>
          <a:prstGeom prst="hexagon">
            <a:avLst/>
          </a:prstGeom>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r>
              <a:rPr lang="ja-JP" altLang="en-US" dirty="0"/>
              <a:t>レビ族</a:t>
            </a:r>
          </a:p>
        </p:txBody>
      </p:sp>
      <p:sp>
        <p:nvSpPr>
          <p:cNvPr id="12" name="六角形 11"/>
          <p:cNvSpPr/>
          <p:nvPr/>
        </p:nvSpPr>
        <p:spPr>
          <a:xfrm>
            <a:off x="5305232" y="1898772"/>
            <a:ext cx="1584176" cy="1337866"/>
          </a:xfrm>
          <a:prstGeom prst="hexagon">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ja-JP" altLang="en-US" dirty="0"/>
              <a:t>キリストとクリスチャン</a:t>
            </a:r>
          </a:p>
        </p:txBody>
      </p:sp>
      <p:sp>
        <p:nvSpPr>
          <p:cNvPr id="13" name="六角形 12"/>
          <p:cNvSpPr/>
          <p:nvPr/>
        </p:nvSpPr>
        <p:spPr>
          <a:xfrm>
            <a:off x="2716488" y="4153830"/>
            <a:ext cx="1584176" cy="1337866"/>
          </a:xfrm>
          <a:prstGeom prst="hexagon">
            <a:avLst/>
          </a:prstGeom>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r>
              <a:rPr lang="ja-JP" altLang="en-US" dirty="0"/>
              <a:t>民族法</a:t>
            </a:r>
          </a:p>
        </p:txBody>
      </p:sp>
      <p:sp>
        <p:nvSpPr>
          <p:cNvPr id="14" name="六角形 13"/>
          <p:cNvSpPr/>
          <p:nvPr/>
        </p:nvSpPr>
        <p:spPr>
          <a:xfrm>
            <a:off x="5305232" y="4150790"/>
            <a:ext cx="1584176" cy="1337866"/>
          </a:xfrm>
          <a:prstGeom prst="hexagon">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ja-JP" altLang="en-US" dirty="0"/>
              <a:t>超民族法</a:t>
            </a:r>
          </a:p>
        </p:txBody>
      </p:sp>
      <p:sp>
        <p:nvSpPr>
          <p:cNvPr id="5" name="Rectangle 3"/>
          <p:cNvSpPr>
            <a:spLocks noChangeArrowheads="1"/>
          </p:cNvSpPr>
          <p:nvPr/>
        </p:nvSpPr>
        <p:spPr bwMode="auto">
          <a:xfrm>
            <a:off x="193675" y="6297613"/>
            <a:ext cx="8713788" cy="368300"/>
          </a:xfrm>
          <a:prstGeom prst="rect">
            <a:avLst/>
          </a:prstGeom>
          <a:ln/>
        </p:spPr>
        <p:style>
          <a:lnRef idx="1">
            <a:schemeClr val="dk1"/>
          </a:lnRef>
          <a:fillRef idx="2">
            <a:schemeClr val="dk1"/>
          </a:fillRef>
          <a:effectRef idx="1">
            <a:schemeClr val="dk1"/>
          </a:effectRef>
          <a:fontRef idx="minor">
            <a:schemeClr val="dk1"/>
          </a:fontRef>
        </p:style>
        <p:txBody>
          <a:bodyPr lIns="317400" anchor="ctr">
            <a:spAutoFit/>
          </a:bodyPr>
          <a:lstStyle/>
          <a:p>
            <a:pPr marL="0" lvl="1" algn="ctr" eaLnBrk="0" hangingPunct="0">
              <a:defRPr/>
            </a:pPr>
            <a:r>
              <a:rPr lang="ja-JP" altLang="ja-JP" b="1" dirty="0">
                <a:solidFill>
                  <a:schemeClr val="tx1"/>
                </a:solidFill>
                <a:latin typeface="Arial" pitchFamily="34" charset="0"/>
                <a:ea typeface="Helvetica"/>
                <a:cs typeface="ＭＳ Ｐゴシック" pitchFamily="50" charset="-128"/>
              </a:rPr>
              <a:t>祭司職が変われば、律法も必ず変わらなければなりません</a:t>
            </a:r>
            <a:r>
              <a:rPr lang="ja-JP" altLang="en-US" b="1" dirty="0">
                <a:solidFill>
                  <a:schemeClr val="tx1"/>
                </a:solidFill>
                <a:latin typeface="Arial" pitchFamily="34" charset="0"/>
                <a:ea typeface="Helvetica"/>
                <a:cs typeface="ＭＳ Ｐゴシック" pitchFamily="50" charset="-128"/>
              </a:rPr>
              <a:t>（ヘブル</a:t>
            </a:r>
            <a:r>
              <a:rPr lang="en-US" altLang="ja-JP" b="1" dirty="0">
                <a:solidFill>
                  <a:schemeClr val="tx1"/>
                </a:solidFill>
                <a:latin typeface="Arial" pitchFamily="34" charset="0"/>
                <a:ea typeface="Helvetica"/>
                <a:cs typeface="ＭＳ Ｐゴシック" pitchFamily="50" charset="-128"/>
              </a:rPr>
              <a:t>7</a:t>
            </a:r>
            <a:r>
              <a:rPr lang="ja-JP" altLang="en-US" b="1" dirty="0">
                <a:solidFill>
                  <a:schemeClr val="tx1"/>
                </a:solidFill>
                <a:latin typeface="Arial" pitchFamily="34" charset="0"/>
                <a:ea typeface="Helvetica"/>
                <a:cs typeface="ＭＳ Ｐゴシック" pitchFamily="50" charset="-128"/>
              </a:rPr>
              <a:t>・</a:t>
            </a:r>
            <a:r>
              <a:rPr lang="en-US" altLang="ja-JP" b="1" dirty="0">
                <a:solidFill>
                  <a:schemeClr val="tx1"/>
                </a:solidFill>
                <a:latin typeface="Arial" pitchFamily="34" charset="0"/>
                <a:ea typeface="Helvetica"/>
                <a:cs typeface="ＭＳ Ｐゴシック" pitchFamily="50" charset="-128"/>
              </a:rPr>
              <a:t>12</a:t>
            </a:r>
            <a:r>
              <a:rPr lang="ja-JP" altLang="en-US" b="1" dirty="0">
                <a:solidFill>
                  <a:schemeClr val="tx1"/>
                </a:solidFill>
                <a:latin typeface="Arial" pitchFamily="34" charset="0"/>
                <a:ea typeface="Helvetica"/>
                <a:cs typeface="ＭＳ Ｐゴシック" pitchFamily="50" charset="-128"/>
              </a:rPr>
              <a:t>）</a:t>
            </a:r>
          </a:p>
        </p:txBody>
      </p:sp>
      <p:sp>
        <p:nvSpPr>
          <p:cNvPr id="7" name="1 つの角を丸めた四角形 6"/>
          <p:cNvSpPr/>
          <p:nvPr/>
        </p:nvSpPr>
        <p:spPr>
          <a:xfrm>
            <a:off x="9476" y="32270"/>
            <a:ext cx="1384712" cy="936104"/>
          </a:xfrm>
          <a:prstGeom prst="round1Rect">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ja-JP" altLang="en-US" dirty="0"/>
              <a:t>旧約の法と</a:t>
            </a:r>
            <a:endParaRPr lang="en-US" altLang="ja-JP" dirty="0"/>
          </a:p>
          <a:p>
            <a:pPr algn="ctr" fontAlgn="auto">
              <a:spcBef>
                <a:spcPts val="0"/>
              </a:spcBef>
              <a:spcAft>
                <a:spcPts val="0"/>
              </a:spcAft>
              <a:defRPr/>
            </a:pPr>
            <a:r>
              <a:rPr lang="ja-JP" altLang="en-US" dirty="0"/>
              <a:t>新約の法</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タイトル 1"/>
          <p:cNvSpPr>
            <a:spLocks noGrp="1"/>
          </p:cNvSpPr>
          <p:nvPr>
            <p:ph type="title"/>
          </p:nvPr>
        </p:nvSpPr>
        <p:spPr>
          <a:xfrm>
            <a:off x="442913" y="171450"/>
            <a:ext cx="8229600" cy="1143000"/>
          </a:xfrm>
        </p:spPr>
        <p:txBody>
          <a:bodyPr/>
          <a:lstStyle/>
          <a:p>
            <a:pPr eaLnBrk="1" hangingPunct="1"/>
            <a:r>
              <a:rPr lang="ja-JP" altLang="en-US" smtClean="0">
                <a:hlinkClick r:id="rId2"/>
              </a:rPr>
              <a:t>キリスト教再建主義の</a:t>
            </a:r>
            <a:r>
              <a:rPr lang="en-US" altLang="ja-JP" smtClean="0">
                <a:hlinkClick r:id="rId2"/>
              </a:rPr>
              <a:t>5</a:t>
            </a:r>
            <a:r>
              <a:rPr lang="ja-JP" altLang="en-US" smtClean="0">
                <a:hlinkClick r:id="rId2"/>
              </a:rPr>
              <a:t>条件</a:t>
            </a:r>
            <a:endParaRPr lang="ja-JP" altLang="en-US" smtClean="0"/>
          </a:p>
        </p:txBody>
      </p:sp>
      <p:sp>
        <p:nvSpPr>
          <p:cNvPr id="5" name="角丸四角形 4">
            <a:hlinkClick r:id="rId3" action="ppaction://hlinksldjump"/>
          </p:cNvPr>
          <p:cNvSpPr/>
          <p:nvPr/>
        </p:nvSpPr>
        <p:spPr>
          <a:xfrm>
            <a:off x="1310591" y="1510770"/>
            <a:ext cx="6480720" cy="79208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ja-JP" altLang="en-US" sz="4000" dirty="0"/>
              <a:t>前提主義</a:t>
            </a:r>
          </a:p>
        </p:txBody>
      </p:sp>
      <p:sp>
        <p:nvSpPr>
          <p:cNvPr id="6" name="角丸四角形 5"/>
          <p:cNvSpPr/>
          <p:nvPr/>
        </p:nvSpPr>
        <p:spPr>
          <a:xfrm>
            <a:off x="1310591" y="2518882"/>
            <a:ext cx="6480720" cy="79208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ja-JP" altLang="en-US" sz="4000" dirty="0"/>
              <a:t>統治主義</a:t>
            </a:r>
          </a:p>
        </p:txBody>
      </p:sp>
      <p:sp>
        <p:nvSpPr>
          <p:cNvPr id="7" name="角丸四角形 6"/>
          <p:cNvSpPr/>
          <p:nvPr/>
        </p:nvSpPr>
        <p:spPr>
          <a:xfrm>
            <a:off x="1310591" y="3526994"/>
            <a:ext cx="6480720" cy="79208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ja-JP" altLang="en-US" sz="4000" dirty="0"/>
              <a:t>神法主義</a:t>
            </a:r>
          </a:p>
        </p:txBody>
      </p:sp>
      <p:sp>
        <p:nvSpPr>
          <p:cNvPr id="8" name="角丸四角形 7"/>
          <p:cNvSpPr/>
          <p:nvPr/>
        </p:nvSpPr>
        <p:spPr>
          <a:xfrm>
            <a:off x="1310591" y="4535106"/>
            <a:ext cx="6480720" cy="79208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ja-JP" altLang="en-US" sz="4000" dirty="0"/>
              <a:t>契約主義</a:t>
            </a:r>
          </a:p>
        </p:txBody>
      </p:sp>
      <p:sp>
        <p:nvSpPr>
          <p:cNvPr id="9" name="角丸四角形 8"/>
          <p:cNvSpPr/>
          <p:nvPr/>
        </p:nvSpPr>
        <p:spPr>
          <a:xfrm>
            <a:off x="1310591" y="5543218"/>
            <a:ext cx="6480720" cy="79208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ja-JP" altLang="en-US" sz="4000" dirty="0"/>
              <a:t>後千年王国主義</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円/楕円 2"/>
          <p:cNvSpPr/>
          <p:nvPr/>
        </p:nvSpPr>
        <p:spPr>
          <a:xfrm>
            <a:off x="1934576" y="1881920"/>
            <a:ext cx="1584176" cy="1584176"/>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ja-JP" altLang="en-US" b="1" dirty="0"/>
              <a:t>神</a:t>
            </a:r>
          </a:p>
        </p:txBody>
      </p:sp>
      <p:sp>
        <p:nvSpPr>
          <p:cNvPr id="11" name="六角形 10"/>
          <p:cNvSpPr/>
          <p:nvPr/>
        </p:nvSpPr>
        <p:spPr>
          <a:xfrm>
            <a:off x="3170323" y="476672"/>
            <a:ext cx="2859172" cy="612068"/>
          </a:xfrm>
          <a:prstGeom prst="hexagon">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r>
              <a:rPr lang="ja-JP" altLang="en-US" b="1" dirty="0"/>
              <a:t>わざの契約</a:t>
            </a:r>
          </a:p>
        </p:txBody>
      </p:sp>
      <p:sp>
        <p:nvSpPr>
          <p:cNvPr id="12" name="左右矢印 11"/>
          <p:cNvSpPr/>
          <p:nvPr/>
        </p:nvSpPr>
        <p:spPr>
          <a:xfrm>
            <a:off x="4016985" y="2307108"/>
            <a:ext cx="1080120" cy="648072"/>
          </a:xfrm>
          <a:prstGeom prst="leftRightArrow">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ja-JP" altLang="en-US" dirty="0"/>
          </a:p>
        </p:txBody>
      </p:sp>
      <p:sp>
        <p:nvSpPr>
          <p:cNvPr id="10" name="二等辺三角形 9"/>
          <p:cNvSpPr/>
          <p:nvPr/>
        </p:nvSpPr>
        <p:spPr>
          <a:xfrm>
            <a:off x="5666976" y="1839056"/>
            <a:ext cx="1656184" cy="1584176"/>
          </a:xfrm>
          <a:prstGeom prst="triangle">
            <a:avLst/>
          </a:prstGeom>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r>
              <a:rPr lang="ja-JP" altLang="en-US" b="1" dirty="0"/>
              <a:t>人類</a:t>
            </a:r>
          </a:p>
        </p:txBody>
      </p:sp>
      <p:sp>
        <p:nvSpPr>
          <p:cNvPr id="14" name="二等辺三角形 13"/>
          <p:cNvSpPr/>
          <p:nvPr/>
        </p:nvSpPr>
        <p:spPr>
          <a:xfrm>
            <a:off x="6264755" y="1810480"/>
            <a:ext cx="458233" cy="468052"/>
          </a:xfrm>
          <a:prstGeom prst="triangle">
            <a:avLst/>
          </a:prstGeom>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endParaRPr lang="ja-JP" altLang="en-US" dirty="0"/>
          </a:p>
        </p:txBody>
      </p:sp>
      <p:sp>
        <p:nvSpPr>
          <p:cNvPr id="33808" name="正方形/長方形 14"/>
          <p:cNvSpPr>
            <a:spLocks noChangeArrowheads="1"/>
          </p:cNvSpPr>
          <p:nvPr/>
        </p:nvSpPr>
        <p:spPr bwMode="auto">
          <a:xfrm>
            <a:off x="6818313" y="1938338"/>
            <a:ext cx="831850" cy="368300"/>
          </a:xfrm>
          <a:prstGeom prst="rect">
            <a:avLst/>
          </a:prstGeom>
          <a:noFill/>
          <a:ln w="9525">
            <a:noFill/>
            <a:miter lim="800000"/>
            <a:headEnd/>
            <a:tailEnd/>
          </a:ln>
        </p:spPr>
        <p:txBody>
          <a:bodyPr wrap="none">
            <a:spAutoFit/>
          </a:bodyPr>
          <a:lstStyle/>
          <a:p>
            <a:r>
              <a:rPr lang="ja-JP" altLang="en-US" b="1">
                <a:latin typeface="Calibri" pitchFamily="34" charset="0"/>
              </a:rPr>
              <a:t>アダム</a:t>
            </a:r>
            <a:endParaRPr lang="ja-JP" altLang="en-US">
              <a:latin typeface="Calibri" pitchFamily="34" charset="0"/>
            </a:endParaRPr>
          </a:p>
        </p:txBody>
      </p:sp>
      <p:sp>
        <p:nvSpPr>
          <p:cNvPr id="33809" name="テキスト ボックス 16"/>
          <p:cNvSpPr txBox="1">
            <a:spLocks noChangeArrowheads="1"/>
          </p:cNvSpPr>
          <p:nvPr/>
        </p:nvSpPr>
        <p:spPr bwMode="auto">
          <a:xfrm>
            <a:off x="3201988" y="4192588"/>
            <a:ext cx="2838450" cy="2308225"/>
          </a:xfrm>
          <a:prstGeom prst="rect">
            <a:avLst/>
          </a:prstGeom>
          <a:solidFill>
            <a:schemeClr val="bg2"/>
          </a:solidFill>
          <a:ln w="9525">
            <a:noFill/>
            <a:miter lim="800000"/>
            <a:headEnd/>
            <a:tailEnd/>
          </a:ln>
        </p:spPr>
        <p:txBody>
          <a:bodyPr wrap="none">
            <a:spAutoFit/>
          </a:bodyPr>
          <a:lstStyle/>
          <a:p>
            <a:r>
              <a:rPr lang="ja-JP" altLang="en-US">
                <a:latin typeface="Calibri" pitchFamily="34" charset="0"/>
              </a:rPr>
              <a:t>わざの契約において、</a:t>
            </a:r>
            <a:endParaRPr lang="en-US" altLang="ja-JP">
              <a:latin typeface="Calibri" pitchFamily="34" charset="0"/>
            </a:endParaRPr>
          </a:p>
          <a:p>
            <a:r>
              <a:rPr lang="ja-JP" altLang="en-US">
                <a:latin typeface="Calibri" pitchFamily="34" charset="0"/>
              </a:rPr>
              <a:t>アダムは、人類の代表</a:t>
            </a:r>
            <a:endParaRPr lang="en-US" altLang="ja-JP">
              <a:latin typeface="Calibri" pitchFamily="34" charset="0"/>
            </a:endParaRPr>
          </a:p>
          <a:p>
            <a:r>
              <a:rPr lang="ja-JP" altLang="en-US">
                <a:latin typeface="Calibri" pitchFamily="34" charset="0"/>
              </a:rPr>
              <a:t>として、神の試験に合格</a:t>
            </a:r>
            <a:endParaRPr lang="en-US" altLang="ja-JP">
              <a:latin typeface="Calibri" pitchFamily="34" charset="0"/>
            </a:endParaRPr>
          </a:p>
          <a:p>
            <a:r>
              <a:rPr lang="ja-JP" altLang="en-US">
                <a:latin typeface="Calibri" pitchFamily="34" charset="0"/>
              </a:rPr>
              <a:t>しなければならなかった。</a:t>
            </a:r>
            <a:endParaRPr lang="en-US" altLang="ja-JP">
              <a:latin typeface="Calibri" pitchFamily="34" charset="0"/>
            </a:endParaRPr>
          </a:p>
          <a:p>
            <a:r>
              <a:rPr lang="ja-JP" altLang="en-US">
                <a:latin typeface="Calibri" pitchFamily="34" charset="0"/>
              </a:rPr>
              <a:t>合格すれば、人類と世界を</a:t>
            </a:r>
            <a:endParaRPr lang="en-US" altLang="ja-JP">
              <a:latin typeface="Calibri" pitchFamily="34" charset="0"/>
            </a:endParaRPr>
          </a:p>
          <a:p>
            <a:r>
              <a:rPr lang="ja-JP" altLang="en-US">
                <a:latin typeface="Calibri" pitchFamily="34" charset="0"/>
              </a:rPr>
              <a:t>栄光化し、永遠の祝福に</a:t>
            </a:r>
            <a:endParaRPr lang="en-US" altLang="ja-JP">
              <a:latin typeface="Calibri" pitchFamily="34" charset="0"/>
            </a:endParaRPr>
          </a:p>
          <a:p>
            <a:r>
              <a:rPr lang="ja-JP" altLang="en-US">
                <a:latin typeface="Calibri" pitchFamily="34" charset="0"/>
              </a:rPr>
              <a:t>あずからせることができた</a:t>
            </a:r>
            <a:endParaRPr lang="en-US" altLang="ja-JP">
              <a:latin typeface="Calibri" pitchFamily="34" charset="0"/>
            </a:endParaRPr>
          </a:p>
          <a:p>
            <a:r>
              <a:rPr lang="ja-JP" altLang="en-US">
                <a:latin typeface="Calibri" pitchFamily="34" charset="0"/>
              </a:rPr>
              <a:t>はずだったが失敗した。</a:t>
            </a:r>
          </a:p>
        </p:txBody>
      </p:sp>
      <p:sp>
        <p:nvSpPr>
          <p:cNvPr id="18" name="角丸四角形 17"/>
          <p:cNvSpPr/>
          <p:nvPr/>
        </p:nvSpPr>
        <p:spPr>
          <a:xfrm>
            <a:off x="323528" y="1412776"/>
            <a:ext cx="504056" cy="3528392"/>
          </a:xfrm>
          <a:prstGeom prst="roundRect">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ja-JP" altLang="en-US" b="1" dirty="0"/>
              <a:t>わざの契約と恵みの契約</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83568" y="260648"/>
            <a:ext cx="7643192" cy="850106"/>
          </a:xfrm>
          <a:prstGeom prst="roundRect">
            <a:avLst/>
          </a:prstGeom>
        </p:spPr>
        <p:style>
          <a:lnRef idx="0">
            <a:schemeClr val="accent2"/>
          </a:lnRef>
          <a:fillRef idx="3">
            <a:schemeClr val="accent2"/>
          </a:fillRef>
          <a:effectRef idx="3">
            <a:schemeClr val="accent2"/>
          </a:effectRef>
          <a:fontRef idx="minor">
            <a:schemeClr val="lt1"/>
          </a:fontRef>
        </p:style>
        <p:txBody>
          <a:bodyPr rtlCol="0">
            <a:normAutofit/>
          </a:bodyPr>
          <a:lstStyle/>
          <a:p>
            <a:pPr eaLnBrk="1" fontAlgn="auto" hangingPunct="1">
              <a:spcAft>
                <a:spcPts val="0"/>
              </a:spcAft>
              <a:defRPr/>
            </a:pPr>
            <a:r>
              <a:rPr lang="ja-JP" altLang="en-US" sz="4000" dirty="0" smtClean="0"/>
              <a:t>前提主義</a:t>
            </a:r>
            <a:endParaRPr lang="ja-JP" altLang="en-US" sz="4000" dirty="0"/>
          </a:p>
        </p:txBody>
      </p:sp>
      <p:pic>
        <p:nvPicPr>
          <p:cNvPr id="15364" name="Picture 2"/>
          <p:cNvPicPr>
            <a:picLocks noChangeAspect="1" noChangeArrowheads="1"/>
          </p:cNvPicPr>
          <p:nvPr/>
        </p:nvPicPr>
        <p:blipFill>
          <a:blip r:embed="rId2"/>
          <a:srcRect/>
          <a:stretch>
            <a:fillRect/>
          </a:stretch>
        </p:blipFill>
        <p:spPr bwMode="auto">
          <a:xfrm>
            <a:off x="727075" y="1484313"/>
            <a:ext cx="2962275" cy="3914775"/>
          </a:xfrm>
          <a:prstGeom prst="rect">
            <a:avLst/>
          </a:prstGeom>
          <a:noFill/>
          <a:ln w="9525">
            <a:noFill/>
            <a:miter lim="800000"/>
            <a:headEnd/>
            <a:tailEnd/>
          </a:ln>
        </p:spPr>
      </p:pic>
      <p:sp>
        <p:nvSpPr>
          <p:cNvPr id="15365" name="正方形/長方形 4"/>
          <p:cNvSpPr>
            <a:spLocks noChangeArrowheads="1"/>
          </p:cNvSpPr>
          <p:nvPr/>
        </p:nvSpPr>
        <p:spPr bwMode="auto">
          <a:xfrm>
            <a:off x="611188" y="5661025"/>
            <a:ext cx="3286125" cy="646113"/>
          </a:xfrm>
          <a:prstGeom prst="rect">
            <a:avLst/>
          </a:prstGeom>
          <a:noFill/>
          <a:ln w="9525">
            <a:noFill/>
            <a:miter lim="800000"/>
            <a:headEnd/>
            <a:tailEnd/>
          </a:ln>
        </p:spPr>
        <p:txBody>
          <a:bodyPr wrap="none">
            <a:spAutoFit/>
          </a:bodyPr>
          <a:lstStyle/>
          <a:p>
            <a:r>
              <a:rPr lang="ja-JP" altLang="ja-JP" b="1">
                <a:latin typeface="Calibri" pitchFamily="34" charset="0"/>
              </a:rPr>
              <a:t>コーネリアス・ヴァン・ティル</a:t>
            </a:r>
            <a:r>
              <a:rPr lang="ja-JP" altLang="en-US" b="1">
                <a:latin typeface="Calibri" pitchFamily="34" charset="0"/>
              </a:rPr>
              <a:t>博士</a:t>
            </a:r>
            <a:endParaRPr lang="en-US" altLang="ja-JP" b="1">
              <a:latin typeface="Calibri" pitchFamily="34" charset="0"/>
            </a:endParaRPr>
          </a:p>
          <a:p>
            <a:r>
              <a:rPr lang="ja-JP" altLang="en-US" b="1">
                <a:latin typeface="Calibri" pitchFamily="34" charset="0"/>
              </a:rPr>
              <a:t>（</a:t>
            </a:r>
            <a:r>
              <a:rPr lang="en-US" altLang="ja-JP" b="1">
                <a:latin typeface="Calibri" pitchFamily="34" charset="0"/>
              </a:rPr>
              <a:t>1895</a:t>
            </a:r>
            <a:r>
              <a:rPr lang="ja-JP" altLang="en-US" b="1">
                <a:latin typeface="Calibri" pitchFamily="34" charset="0"/>
              </a:rPr>
              <a:t>～</a:t>
            </a:r>
            <a:r>
              <a:rPr lang="en-US" altLang="ja-JP" b="1">
                <a:latin typeface="Calibri" pitchFamily="34" charset="0"/>
              </a:rPr>
              <a:t>1987</a:t>
            </a:r>
            <a:r>
              <a:rPr lang="ja-JP" altLang="en-US" b="1">
                <a:latin typeface="Calibri" pitchFamily="34" charset="0"/>
              </a:rPr>
              <a:t>）</a:t>
            </a:r>
          </a:p>
        </p:txBody>
      </p:sp>
      <p:sp>
        <p:nvSpPr>
          <p:cNvPr id="15366" name="正方形/長方形 5">
            <a:hlinkClick r:id="rId3"/>
          </p:cNvPr>
          <p:cNvSpPr>
            <a:spLocks noChangeArrowheads="1"/>
          </p:cNvSpPr>
          <p:nvPr/>
        </p:nvSpPr>
        <p:spPr bwMode="auto">
          <a:xfrm>
            <a:off x="4211638" y="5965825"/>
            <a:ext cx="4213225" cy="369888"/>
          </a:xfrm>
          <a:prstGeom prst="rect">
            <a:avLst/>
          </a:prstGeom>
          <a:noFill/>
          <a:ln w="9525">
            <a:noFill/>
            <a:miter lim="800000"/>
            <a:headEnd/>
            <a:tailEnd/>
          </a:ln>
        </p:spPr>
        <p:txBody>
          <a:bodyPr wrap="none">
            <a:spAutoFit/>
          </a:bodyPr>
          <a:lstStyle/>
          <a:p>
            <a:r>
              <a:rPr lang="en-US" altLang="ja-JP">
                <a:latin typeface="Calibri" pitchFamily="34" charset="0"/>
                <a:hlinkClick r:id="rId3"/>
              </a:rPr>
              <a:t>http://www.millnm.net/millnm/vantil.html</a:t>
            </a:r>
            <a:endParaRPr lang="ja-JP" altLang="en-US">
              <a:latin typeface="Calibri" pitchFamily="34" charset="0"/>
            </a:endParaRPr>
          </a:p>
        </p:txBody>
      </p:sp>
      <p:sp>
        <p:nvSpPr>
          <p:cNvPr id="7" name="正方形/長方形 6"/>
          <p:cNvSpPr/>
          <p:nvPr/>
        </p:nvSpPr>
        <p:spPr>
          <a:xfrm>
            <a:off x="4564557" y="1529352"/>
            <a:ext cx="3607843" cy="369332"/>
          </a:xfrm>
          <a:prstGeom prst="rect">
            <a:avLst/>
          </a:prstGeom>
        </p:spPr>
        <p:style>
          <a:lnRef idx="0">
            <a:schemeClr val="accent6"/>
          </a:lnRef>
          <a:fillRef idx="3">
            <a:schemeClr val="accent6"/>
          </a:fillRef>
          <a:effectRef idx="3">
            <a:schemeClr val="accent6"/>
          </a:effectRef>
          <a:fontRef idx="minor">
            <a:schemeClr val="lt1"/>
          </a:fontRef>
        </p:style>
        <p:txBody>
          <a:bodyPr>
            <a:spAutoFit/>
          </a:bodyPr>
          <a:lstStyle/>
          <a:p>
            <a:pPr fontAlgn="auto">
              <a:spcBef>
                <a:spcPts val="0"/>
              </a:spcBef>
              <a:spcAft>
                <a:spcPts val="0"/>
              </a:spcAft>
              <a:defRPr/>
            </a:pPr>
            <a:r>
              <a:rPr lang="ja-JP" altLang="ja-JP" dirty="0">
                <a:solidFill>
                  <a:schemeClr val="tx1"/>
                </a:solidFill>
              </a:rPr>
              <a:t>１８９５年にオランダに生まれ</a:t>
            </a:r>
            <a:endParaRPr lang="ja-JP" altLang="en-US" dirty="0">
              <a:solidFill>
                <a:schemeClr val="tx1"/>
              </a:solidFill>
            </a:endParaRPr>
          </a:p>
        </p:txBody>
      </p:sp>
      <p:sp>
        <p:nvSpPr>
          <p:cNvPr id="9" name="正方形/長方形 8"/>
          <p:cNvSpPr/>
          <p:nvPr/>
        </p:nvSpPr>
        <p:spPr>
          <a:xfrm>
            <a:off x="4564556" y="2105416"/>
            <a:ext cx="3607843" cy="369332"/>
          </a:xfrm>
          <a:prstGeom prst="rect">
            <a:avLst/>
          </a:prstGeom>
        </p:spPr>
        <p:style>
          <a:lnRef idx="0">
            <a:schemeClr val="accent6"/>
          </a:lnRef>
          <a:fillRef idx="3">
            <a:schemeClr val="accent6"/>
          </a:fillRef>
          <a:effectRef idx="3">
            <a:schemeClr val="accent6"/>
          </a:effectRef>
          <a:fontRef idx="minor">
            <a:schemeClr val="lt1"/>
          </a:fontRef>
        </p:style>
        <p:txBody>
          <a:bodyPr>
            <a:spAutoFit/>
          </a:bodyPr>
          <a:lstStyle/>
          <a:p>
            <a:pPr fontAlgn="auto">
              <a:spcBef>
                <a:spcPts val="0"/>
              </a:spcBef>
              <a:spcAft>
                <a:spcPts val="0"/>
              </a:spcAft>
              <a:defRPr/>
            </a:pPr>
            <a:r>
              <a:rPr lang="ja-JP" altLang="ja-JP" dirty="0">
                <a:solidFill>
                  <a:schemeClr val="tx1"/>
                </a:solidFill>
              </a:rPr>
              <a:t>１０才の時にアメリカに移住</a:t>
            </a:r>
            <a:endParaRPr lang="ja-JP" altLang="en-US" dirty="0">
              <a:solidFill>
                <a:schemeClr val="tx1"/>
              </a:solidFill>
            </a:endParaRPr>
          </a:p>
        </p:txBody>
      </p:sp>
      <p:sp>
        <p:nvSpPr>
          <p:cNvPr id="10" name="正方形/長方形 9"/>
          <p:cNvSpPr/>
          <p:nvPr/>
        </p:nvSpPr>
        <p:spPr>
          <a:xfrm>
            <a:off x="4572520" y="2694651"/>
            <a:ext cx="3607843" cy="369332"/>
          </a:xfrm>
          <a:prstGeom prst="rect">
            <a:avLst/>
          </a:prstGeom>
        </p:spPr>
        <p:style>
          <a:lnRef idx="0">
            <a:schemeClr val="accent6"/>
          </a:lnRef>
          <a:fillRef idx="3">
            <a:schemeClr val="accent6"/>
          </a:fillRef>
          <a:effectRef idx="3">
            <a:schemeClr val="accent6"/>
          </a:effectRef>
          <a:fontRef idx="minor">
            <a:schemeClr val="lt1"/>
          </a:fontRef>
        </p:style>
        <p:txBody>
          <a:bodyPr>
            <a:spAutoFit/>
          </a:bodyPr>
          <a:lstStyle/>
          <a:p>
            <a:pPr fontAlgn="auto">
              <a:spcBef>
                <a:spcPts val="0"/>
              </a:spcBef>
              <a:spcAft>
                <a:spcPts val="0"/>
              </a:spcAft>
              <a:defRPr/>
            </a:pPr>
            <a:r>
              <a:rPr lang="ja-JP" altLang="ja-JP" dirty="0">
                <a:solidFill>
                  <a:schemeClr val="tx1"/>
                </a:solidFill>
              </a:rPr>
              <a:t>１９２１年にカルヴィン神学校</a:t>
            </a:r>
            <a:endParaRPr lang="ja-JP" altLang="en-US" dirty="0">
              <a:solidFill>
                <a:schemeClr val="tx1"/>
              </a:solidFill>
            </a:endParaRPr>
          </a:p>
        </p:txBody>
      </p:sp>
      <p:sp>
        <p:nvSpPr>
          <p:cNvPr id="11" name="正方形/長方形 10"/>
          <p:cNvSpPr/>
          <p:nvPr/>
        </p:nvSpPr>
        <p:spPr>
          <a:xfrm>
            <a:off x="4572519" y="3270715"/>
            <a:ext cx="3607843" cy="646331"/>
          </a:xfrm>
          <a:prstGeom prst="rect">
            <a:avLst/>
          </a:prstGeom>
        </p:spPr>
        <p:style>
          <a:lnRef idx="0">
            <a:schemeClr val="accent6"/>
          </a:lnRef>
          <a:fillRef idx="3">
            <a:schemeClr val="accent6"/>
          </a:fillRef>
          <a:effectRef idx="3">
            <a:schemeClr val="accent6"/>
          </a:effectRef>
          <a:fontRef idx="minor">
            <a:schemeClr val="lt1"/>
          </a:fontRef>
        </p:style>
        <p:txBody>
          <a:bodyPr>
            <a:spAutoFit/>
          </a:bodyPr>
          <a:lstStyle/>
          <a:p>
            <a:pPr fontAlgn="auto">
              <a:spcBef>
                <a:spcPts val="0"/>
              </a:spcBef>
              <a:spcAft>
                <a:spcPts val="0"/>
              </a:spcAft>
              <a:defRPr/>
            </a:pPr>
            <a:r>
              <a:rPr lang="ja-JP" altLang="ja-JP" dirty="0">
                <a:solidFill>
                  <a:schemeClr val="tx1"/>
                </a:solidFill>
              </a:rPr>
              <a:t>１９２７年</a:t>
            </a:r>
            <a:r>
              <a:rPr lang="ja-JP" altLang="en-US" dirty="0">
                <a:solidFill>
                  <a:schemeClr val="tx1"/>
                </a:solidFill>
              </a:rPr>
              <a:t>に</a:t>
            </a:r>
            <a:r>
              <a:rPr lang="ja-JP" altLang="ja-JP" dirty="0">
                <a:solidFill>
                  <a:schemeClr val="tx1"/>
                </a:solidFill>
              </a:rPr>
              <a:t>プリンストン</a:t>
            </a:r>
            <a:r>
              <a:rPr lang="ja-JP" altLang="en-US" dirty="0">
                <a:solidFill>
                  <a:schemeClr val="tx1"/>
                </a:solidFill>
              </a:rPr>
              <a:t>大学で博士号</a:t>
            </a:r>
          </a:p>
        </p:txBody>
      </p:sp>
      <p:sp>
        <p:nvSpPr>
          <p:cNvPr id="12" name="正方形/長方形 11"/>
          <p:cNvSpPr/>
          <p:nvPr/>
        </p:nvSpPr>
        <p:spPr>
          <a:xfrm>
            <a:off x="4572520" y="4190808"/>
            <a:ext cx="3607843" cy="369332"/>
          </a:xfrm>
          <a:prstGeom prst="rect">
            <a:avLst/>
          </a:prstGeom>
        </p:spPr>
        <p:style>
          <a:lnRef idx="0">
            <a:schemeClr val="accent6"/>
          </a:lnRef>
          <a:fillRef idx="3">
            <a:schemeClr val="accent6"/>
          </a:fillRef>
          <a:effectRef idx="3">
            <a:schemeClr val="accent6"/>
          </a:effectRef>
          <a:fontRef idx="minor">
            <a:schemeClr val="lt1"/>
          </a:fontRef>
        </p:style>
        <p:txBody>
          <a:bodyPr>
            <a:spAutoFit/>
          </a:bodyPr>
          <a:lstStyle/>
          <a:p>
            <a:pPr fontAlgn="auto">
              <a:spcBef>
                <a:spcPts val="0"/>
              </a:spcBef>
              <a:spcAft>
                <a:spcPts val="0"/>
              </a:spcAft>
              <a:defRPr/>
            </a:pPr>
            <a:r>
              <a:rPr lang="ja-JP" altLang="ja-JP" dirty="0">
                <a:solidFill>
                  <a:schemeClr val="tx1"/>
                </a:solidFill>
              </a:rPr>
              <a:t>ウェストミンスター神学校</a:t>
            </a:r>
            <a:r>
              <a:rPr lang="ja-JP" altLang="en-US" dirty="0">
                <a:solidFill>
                  <a:schemeClr val="tx1"/>
                </a:solidFill>
              </a:rPr>
              <a:t>で教える</a:t>
            </a:r>
          </a:p>
        </p:txBody>
      </p:sp>
      <p:sp>
        <p:nvSpPr>
          <p:cNvPr id="13" name="正方形/長方形 12"/>
          <p:cNvSpPr/>
          <p:nvPr/>
        </p:nvSpPr>
        <p:spPr>
          <a:xfrm>
            <a:off x="4572519" y="4766872"/>
            <a:ext cx="3607843" cy="923330"/>
          </a:xfrm>
          <a:prstGeom prst="rect">
            <a:avLst/>
          </a:prstGeom>
        </p:spPr>
        <p:style>
          <a:lnRef idx="0">
            <a:schemeClr val="accent6"/>
          </a:lnRef>
          <a:fillRef idx="3">
            <a:schemeClr val="accent6"/>
          </a:fillRef>
          <a:effectRef idx="3">
            <a:schemeClr val="accent6"/>
          </a:effectRef>
          <a:fontRef idx="minor">
            <a:schemeClr val="lt1"/>
          </a:fontRef>
        </p:style>
        <p:txBody>
          <a:bodyPr>
            <a:spAutoFit/>
          </a:bodyPr>
          <a:lstStyle/>
          <a:p>
            <a:pPr fontAlgn="auto">
              <a:spcBef>
                <a:spcPts val="0"/>
              </a:spcBef>
              <a:spcAft>
                <a:spcPts val="0"/>
              </a:spcAft>
              <a:defRPr/>
            </a:pPr>
            <a:r>
              <a:rPr lang="ja-JP" altLang="ja-JP" dirty="0">
                <a:solidFill>
                  <a:sysClr val="windowText" lastClr="000000"/>
                </a:solidFill>
              </a:rPr>
              <a:t>アメリカのカルヴァン主義の傑出した神学者、ジャン・カルヴァンの真の後継者と見なされるようになる</a:t>
            </a:r>
            <a:endParaRPr lang="ja-JP" altLang="en-US" dirty="0">
              <a:solidFill>
                <a:sysClr val="windowText" lastClr="0000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円/楕円 2"/>
          <p:cNvSpPr/>
          <p:nvPr/>
        </p:nvSpPr>
        <p:spPr>
          <a:xfrm>
            <a:off x="1934576" y="1810480"/>
            <a:ext cx="1584176" cy="1584176"/>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ja-JP" altLang="en-US" b="1" dirty="0"/>
              <a:t>神</a:t>
            </a:r>
          </a:p>
        </p:txBody>
      </p:sp>
      <p:sp>
        <p:nvSpPr>
          <p:cNvPr id="11" name="六角形 10"/>
          <p:cNvSpPr/>
          <p:nvPr/>
        </p:nvSpPr>
        <p:spPr>
          <a:xfrm>
            <a:off x="3127459" y="404664"/>
            <a:ext cx="2859172" cy="612068"/>
          </a:xfrm>
          <a:prstGeom prst="hexagon">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r>
              <a:rPr lang="ja-JP" altLang="en-US" b="1" dirty="0"/>
              <a:t>恵みの契約</a:t>
            </a:r>
          </a:p>
        </p:txBody>
      </p:sp>
      <p:sp>
        <p:nvSpPr>
          <p:cNvPr id="12" name="左右矢印 11"/>
          <p:cNvSpPr/>
          <p:nvPr/>
        </p:nvSpPr>
        <p:spPr>
          <a:xfrm>
            <a:off x="4016985" y="2235668"/>
            <a:ext cx="1080120" cy="648072"/>
          </a:xfrm>
          <a:prstGeom prst="leftRightArrow">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ja-JP" altLang="en-US" dirty="0"/>
          </a:p>
        </p:txBody>
      </p:sp>
      <p:sp>
        <p:nvSpPr>
          <p:cNvPr id="9" name="二等辺三角形 8"/>
          <p:cNvSpPr/>
          <p:nvPr/>
        </p:nvSpPr>
        <p:spPr>
          <a:xfrm>
            <a:off x="5731386" y="1866336"/>
            <a:ext cx="1656184" cy="1584176"/>
          </a:xfrm>
          <a:prstGeom prst="triangle">
            <a:avLst/>
          </a:prstGeom>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r>
              <a:rPr lang="ja-JP" altLang="en-US" b="1" dirty="0"/>
              <a:t>クリスチャン</a:t>
            </a:r>
          </a:p>
        </p:txBody>
      </p:sp>
      <p:sp>
        <p:nvSpPr>
          <p:cNvPr id="13" name="二等辺三角形 12"/>
          <p:cNvSpPr/>
          <p:nvPr/>
        </p:nvSpPr>
        <p:spPr>
          <a:xfrm>
            <a:off x="6306253" y="1866336"/>
            <a:ext cx="504056" cy="468052"/>
          </a:xfrm>
          <a:prstGeom prst="triangle">
            <a:avLst/>
          </a:prstGeom>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endParaRPr lang="ja-JP" altLang="en-US" dirty="0"/>
          </a:p>
        </p:txBody>
      </p:sp>
      <p:sp>
        <p:nvSpPr>
          <p:cNvPr id="34832" name="正方形/長方形 13"/>
          <p:cNvSpPr>
            <a:spLocks noChangeArrowheads="1"/>
          </p:cNvSpPr>
          <p:nvPr/>
        </p:nvSpPr>
        <p:spPr bwMode="auto">
          <a:xfrm>
            <a:off x="6881813" y="1965325"/>
            <a:ext cx="935037" cy="368300"/>
          </a:xfrm>
          <a:prstGeom prst="rect">
            <a:avLst/>
          </a:prstGeom>
          <a:noFill/>
          <a:ln w="9525">
            <a:noFill/>
            <a:miter lim="800000"/>
            <a:headEnd/>
            <a:tailEnd/>
          </a:ln>
        </p:spPr>
        <p:txBody>
          <a:bodyPr wrap="none">
            <a:spAutoFit/>
          </a:bodyPr>
          <a:lstStyle/>
          <a:p>
            <a:r>
              <a:rPr lang="ja-JP" altLang="en-US" b="1">
                <a:latin typeface="Calibri" pitchFamily="34" charset="0"/>
              </a:rPr>
              <a:t>キリスト</a:t>
            </a:r>
          </a:p>
        </p:txBody>
      </p:sp>
      <p:sp>
        <p:nvSpPr>
          <p:cNvPr id="34833" name="テキスト ボックス 14"/>
          <p:cNvSpPr txBox="1">
            <a:spLocks noChangeArrowheads="1"/>
          </p:cNvSpPr>
          <p:nvPr/>
        </p:nvSpPr>
        <p:spPr bwMode="auto">
          <a:xfrm>
            <a:off x="2730500" y="4121150"/>
            <a:ext cx="3778250" cy="2308225"/>
          </a:xfrm>
          <a:prstGeom prst="rect">
            <a:avLst/>
          </a:prstGeom>
          <a:solidFill>
            <a:schemeClr val="bg2"/>
          </a:solidFill>
          <a:ln w="9525">
            <a:noFill/>
            <a:miter lim="800000"/>
            <a:headEnd/>
            <a:tailEnd/>
          </a:ln>
        </p:spPr>
        <p:txBody>
          <a:bodyPr wrap="none">
            <a:spAutoFit/>
          </a:bodyPr>
          <a:lstStyle/>
          <a:p>
            <a:r>
              <a:rPr lang="ja-JP" altLang="en-US">
                <a:latin typeface="Calibri" pitchFamily="34" charset="0"/>
              </a:rPr>
              <a:t>キリストは、アダムに代わって</a:t>
            </a:r>
            <a:endParaRPr lang="en-US" altLang="ja-JP">
              <a:latin typeface="Calibri" pitchFamily="34" charset="0"/>
            </a:endParaRPr>
          </a:p>
          <a:p>
            <a:r>
              <a:rPr lang="ja-JP" altLang="en-US">
                <a:latin typeface="Calibri" pitchFamily="34" charset="0"/>
              </a:rPr>
              <a:t>人類の代表として、神の試験に</a:t>
            </a:r>
            <a:endParaRPr lang="en-US" altLang="ja-JP">
              <a:latin typeface="Calibri" pitchFamily="34" charset="0"/>
            </a:endParaRPr>
          </a:p>
          <a:p>
            <a:r>
              <a:rPr lang="ja-JP" altLang="en-US">
                <a:latin typeface="Calibri" pitchFamily="34" charset="0"/>
              </a:rPr>
              <a:t>合格された。そのため、人類と</a:t>
            </a:r>
            <a:endParaRPr lang="en-US" altLang="ja-JP">
              <a:latin typeface="Calibri" pitchFamily="34" charset="0"/>
            </a:endParaRPr>
          </a:p>
          <a:p>
            <a:r>
              <a:rPr lang="ja-JP" altLang="en-US">
                <a:latin typeface="Calibri" pitchFamily="34" charset="0"/>
              </a:rPr>
              <a:t>世界を栄光化し、永遠の</a:t>
            </a:r>
            <a:endParaRPr lang="en-US" altLang="ja-JP">
              <a:latin typeface="Calibri" pitchFamily="34" charset="0"/>
            </a:endParaRPr>
          </a:p>
          <a:p>
            <a:r>
              <a:rPr lang="ja-JP" altLang="en-US">
                <a:latin typeface="Calibri" pitchFamily="34" charset="0"/>
              </a:rPr>
              <a:t>祝福にあずからせることができた。</a:t>
            </a:r>
            <a:endParaRPr lang="en-US" altLang="ja-JP">
              <a:latin typeface="Calibri" pitchFamily="34" charset="0"/>
            </a:endParaRPr>
          </a:p>
          <a:p>
            <a:r>
              <a:rPr lang="ja-JP" altLang="en-US">
                <a:latin typeface="Calibri" pitchFamily="34" charset="0"/>
              </a:rPr>
              <a:t>誰でも信仰によってキリストを信じる</a:t>
            </a:r>
            <a:endParaRPr lang="en-US" altLang="ja-JP">
              <a:latin typeface="Calibri" pitchFamily="34" charset="0"/>
            </a:endParaRPr>
          </a:p>
          <a:p>
            <a:r>
              <a:rPr lang="ja-JP" altLang="en-US">
                <a:latin typeface="Calibri" pitchFamily="34" charset="0"/>
              </a:rPr>
              <a:t>ならば、キリストとともに栄光化され、</a:t>
            </a:r>
            <a:endParaRPr lang="en-US" altLang="ja-JP">
              <a:latin typeface="Calibri" pitchFamily="34" charset="0"/>
            </a:endParaRPr>
          </a:p>
          <a:p>
            <a:r>
              <a:rPr lang="ja-JP" altLang="en-US">
                <a:latin typeface="Calibri" pitchFamily="34" charset="0"/>
              </a:rPr>
              <a:t>永遠の祝福にあずかることができる。</a:t>
            </a:r>
            <a:endParaRPr lang="en-US" altLang="ja-JP">
              <a:latin typeface="Calibri" pitchFamily="34" charset="0"/>
            </a:endParaRPr>
          </a:p>
        </p:txBody>
      </p:sp>
      <p:sp>
        <p:nvSpPr>
          <p:cNvPr id="16" name="角丸四角形 15"/>
          <p:cNvSpPr/>
          <p:nvPr/>
        </p:nvSpPr>
        <p:spPr>
          <a:xfrm>
            <a:off x="323528" y="1412776"/>
            <a:ext cx="504056" cy="3528392"/>
          </a:xfrm>
          <a:prstGeom prst="roundRect">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ja-JP" altLang="en-US" b="1" dirty="0"/>
              <a:t>わざの契約と恵みの契約</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六角形 10"/>
          <p:cNvSpPr/>
          <p:nvPr/>
        </p:nvSpPr>
        <p:spPr>
          <a:xfrm>
            <a:off x="1522585" y="2094654"/>
            <a:ext cx="648072" cy="3139138"/>
          </a:xfrm>
          <a:prstGeom prst="hexagon">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r>
              <a:rPr lang="ja-JP" altLang="en-US" b="1" dirty="0"/>
              <a:t>恵みの契約</a:t>
            </a:r>
          </a:p>
        </p:txBody>
      </p:sp>
      <p:sp>
        <p:nvSpPr>
          <p:cNvPr id="6" name="正方形/長方形 5"/>
          <p:cNvSpPr/>
          <p:nvPr/>
        </p:nvSpPr>
        <p:spPr>
          <a:xfrm>
            <a:off x="3078184" y="3037786"/>
            <a:ext cx="504056" cy="1008112"/>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r>
              <a:rPr lang="ja-JP" altLang="en-US" b="1" dirty="0">
                <a:effectLst>
                  <a:outerShdw blurRad="38100" dist="38100" dir="2700000" algn="tl">
                    <a:srgbClr val="000000">
                      <a:alpha val="43137"/>
                    </a:srgbClr>
                  </a:outerShdw>
                </a:effectLst>
              </a:rPr>
              <a:t>原福音</a:t>
            </a:r>
          </a:p>
        </p:txBody>
      </p:sp>
      <p:sp>
        <p:nvSpPr>
          <p:cNvPr id="17" name="正方形/長方形 16"/>
          <p:cNvSpPr/>
          <p:nvPr/>
        </p:nvSpPr>
        <p:spPr>
          <a:xfrm>
            <a:off x="3768771" y="2651342"/>
            <a:ext cx="504056" cy="1781001"/>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r>
              <a:rPr lang="ja-JP" altLang="en-US" b="1" dirty="0">
                <a:effectLst>
                  <a:outerShdw blurRad="38100" dist="38100" dir="2700000" algn="tl">
                    <a:srgbClr val="000000">
                      <a:alpha val="43137"/>
                    </a:srgbClr>
                  </a:outerShdw>
                </a:effectLst>
              </a:rPr>
              <a:t>ノア契約</a:t>
            </a:r>
          </a:p>
        </p:txBody>
      </p:sp>
      <p:sp>
        <p:nvSpPr>
          <p:cNvPr id="18" name="正方形/長方形 17"/>
          <p:cNvSpPr/>
          <p:nvPr/>
        </p:nvSpPr>
        <p:spPr>
          <a:xfrm>
            <a:off x="4464146" y="2317706"/>
            <a:ext cx="504056" cy="2448272"/>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r>
              <a:rPr lang="ja-JP" altLang="en-US" b="1" dirty="0">
                <a:effectLst>
                  <a:outerShdw blurRad="38100" dist="38100" dir="2700000" algn="tl">
                    <a:srgbClr val="000000">
                      <a:alpha val="43137"/>
                    </a:srgbClr>
                  </a:outerShdw>
                </a:effectLst>
              </a:rPr>
              <a:t>アブラハム契約</a:t>
            </a:r>
          </a:p>
        </p:txBody>
      </p:sp>
      <p:sp>
        <p:nvSpPr>
          <p:cNvPr id="19" name="正方形/長方形 18"/>
          <p:cNvSpPr/>
          <p:nvPr/>
        </p:nvSpPr>
        <p:spPr>
          <a:xfrm>
            <a:off x="5169095" y="1964267"/>
            <a:ext cx="504056" cy="3155151"/>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r>
              <a:rPr lang="ja-JP" altLang="en-US" b="1" dirty="0">
                <a:effectLst>
                  <a:outerShdw blurRad="38100" dist="38100" dir="2700000" algn="tl">
                    <a:srgbClr val="000000">
                      <a:alpha val="43137"/>
                    </a:srgbClr>
                  </a:outerShdw>
                </a:effectLst>
                <a:latin typeface="+mj-ea"/>
                <a:ea typeface="+mj-ea"/>
              </a:rPr>
              <a:t>モオセ契約</a:t>
            </a:r>
          </a:p>
        </p:txBody>
      </p:sp>
      <p:sp>
        <p:nvSpPr>
          <p:cNvPr id="20" name="正方形/長方形 19"/>
          <p:cNvSpPr/>
          <p:nvPr/>
        </p:nvSpPr>
        <p:spPr>
          <a:xfrm>
            <a:off x="5907334" y="1373210"/>
            <a:ext cx="504056" cy="4337264"/>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r>
              <a:rPr lang="ja-JP" altLang="en-US" b="1" dirty="0">
                <a:effectLst>
                  <a:outerShdw blurRad="38100" dist="38100" dir="2700000" algn="tl">
                    <a:srgbClr val="000000">
                      <a:alpha val="43137"/>
                    </a:srgbClr>
                  </a:outerShdw>
                </a:effectLst>
              </a:rPr>
              <a:t>ダビデ契約</a:t>
            </a:r>
          </a:p>
        </p:txBody>
      </p:sp>
      <p:sp>
        <p:nvSpPr>
          <p:cNvPr id="21" name="正方形/長方形 20"/>
          <p:cNvSpPr/>
          <p:nvPr/>
        </p:nvSpPr>
        <p:spPr>
          <a:xfrm>
            <a:off x="6620942" y="917798"/>
            <a:ext cx="504056" cy="5248089"/>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r>
              <a:rPr lang="ja-JP" altLang="en-US" b="1" dirty="0">
                <a:effectLst>
                  <a:outerShdw blurRad="38100" dist="38100" dir="2700000" algn="tl">
                    <a:srgbClr val="000000">
                      <a:alpha val="43137"/>
                    </a:srgbClr>
                  </a:outerShdw>
                </a:effectLst>
              </a:rPr>
              <a:t>キリスト契約</a:t>
            </a:r>
          </a:p>
        </p:txBody>
      </p:sp>
      <p:sp>
        <p:nvSpPr>
          <p:cNvPr id="7" name="右矢印 6"/>
          <p:cNvSpPr/>
          <p:nvPr/>
        </p:nvSpPr>
        <p:spPr>
          <a:xfrm rot="20093551">
            <a:off x="3897179" y="917444"/>
            <a:ext cx="1637990" cy="911531"/>
          </a:xfrm>
          <a:prstGeom prst="rightArrow">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ja-JP" altLang="en-US" dirty="0"/>
              <a:t>発展</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六角形 10"/>
          <p:cNvSpPr/>
          <p:nvPr/>
        </p:nvSpPr>
        <p:spPr>
          <a:xfrm>
            <a:off x="2293938" y="731838"/>
            <a:ext cx="4351337" cy="504825"/>
          </a:xfrm>
          <a:prstGeom prst="hexagon">
            <a:avLst/>
          </a:prstGeom>
          <a:solidFill>
            <a:srgbClr val="FFFF00"/>
          </a:solidFill>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ja-JP" altLang="en-US" b="1" dirty="0"/>
              <a:t>契約の</a:t>
            </a:r>
            <a:r>
              <a:rPr lang="en-US" altLang="ja-JP" b="1" dirty="0"/>
              <a:t>5</a:t>
            </a:r>
            <a:r>
              <a:rPr lang="ja-JP" altLang="en-US" b="1" dirty="0"/>
              <a:t>条件</a:t>
            </a:r>
          </a:p>
        </p:txBody>
      </p:sp>
      <p:sp>
        <p:nvSpPr>
          <p:cNvPr id="2" name="角丸四角形 1"/>
          <p:cNvSpPr/>
          <p:nvPr/>
        </p:nvSpPr>
        <p:spPr>
          <a:xfrm>
            <a:off x="2293567" y="1740264"/>
            <a:ext cx="4351239" cy="504056"/>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ja-JP" altLang="en-US" b="1" dirty="0">
                <a:effectLst>
                  <a:outerShdw blurRad="38100" dist="38100" dir="2700000" algn="tl">
                    <a:srgbClr val="000000">
                      <a:alpha val="43137"/>
                    </a:srgbClr>
                  </a:outerShdw>
                </a:effectLst>
              </a:rPr>
              <a:t>超越と内在</a:t>
            </a:r>
          </a:p>
        </p:txBody>
      </p:sp>
      <p:sp>
        <p:nvSpPr>
          <p:cNvPr id="12" name="角丸四角形 11"/>
          <p:cNvSpPr/>
          <p:nvPr/>
        </p:nvSpPr>
        <p:spPr>
          <a:xfrm>
            <a:off x="2293568" y="2490056"/>
            <a:ext cx="4351239" cy="504056"/>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r>
              <a:rPr lang="ja-JP" altLang="en-US" b="1" dirty="0">
                <a:effectLst>
                  <a:outerShdw blurRad="38100" dist="38100" dir="2700000" algn="tl">
                    <a:srgbClr val="000000">
                      <a:alpha val="43137"/>
                    </a:srgbClr>
                  </a:outerShdw>
                </a:effectLst>
              </a:rPr>
              <a:t>委任</a:t>
            </a:r>
          </a:p>
        </p:txBody>
      </p:sp>
      <p:sp>
        <p:nvSpPr>
          <p:cNvPr id="13" name="角丸四角形 12"/>
          <p:cNvSpPr/>
          <p:nvPr/>
        </p:nvSpPr>
        <p:spPr>
          <a:xfrm>
            <a:off x="2287836" y="3222720"/>
            <a:ext cx="4351239" cy="504056"/>
          </a:xfrm>
          <a:prstGeom prst="roundRect">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ja-JP" altLang="en-US" b="1" dirty="0">
                <a:effectLst>
                  <a:outerShdw blurRad="38100" dist="38100" dir="2700000" algn="tl">
                    <a:srgbClr val="000000">
                      <a:alpha val="43137"/>
                    </a:srgbClr>
                  </a:outerShdw>
                </a:effectLst>
              </a:rPr>
              <a:t>規範</a:t>
            </a:r>
          </a:p>
        </p:txBody>
      </p:sp>
      <p:sp>
        <p:nvSpPr>
          <p:cNvPr id="14" name="角丸四角形 13"/>
          <p:cNvSpPr/>
          <p:nvPr/>
        </p:nvSpPr>
        <p:spPr>
          <a:xfrm>
            <a:off x="2287837" y="3972512"/>
            <a:ext cx="4351239" cy="504056"/>
          </a:xfrm>
          <a:prstGeom prst="round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r>
              <a:rPr lang="ja-JP" altLang="en-US" b="1" dirty="0">
                <a:effectLst>
                  <a:outerShdw blurRad="38100" dist="38100" dir="2700000" algn="tl">
                    <a:srgbClr val="000000">
                      <a:alpha val="43137"/>
                    </a:srgbClr>
                  </a:outerShdw>
                </a:effectLst>
              </a:rPr>
              <a:t>賞罰</a:t>
            </a:r>
          </a:p>
        </p:txBody>
      </p:sp>
      <p:sp>
        <p:nvSpPr>
          <p:cNvPr id="15" name="角丸四角形 14"/>
          <p:cNvSpPr/>
          <p:nvPr/>
        </p:nvSpPr>
        <p:spPr>
          <a:xfrm>
            <a:off x="2287837" y="4721168"/>
            <a:ext cx="4351239" cy="504056"/>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ja-JP" altLang="en-US" b="1" dirty="0">
                <a:effectLst>
                  <a:outerShdw blurRad="38100" dist="38100" dir="2700000" algn="tl">
                    <a:srgbClr val="000000">
                      <a:alpha val="43137"/>
                    </a:srgbClr>
                  </a:outerShdw>
                </a:effectLst>
              </a:rPr>
              <a:t>継承</a:t>
            </a:r>
          </a:p>
        </p:txBody>
      </p:sp>
      <p:sp>
        <p:nvSpPr>
          <p:cNvPr id="3" name="六角形 2"/>
          <p:cNvSpPr/>
          <p:nvPr/>
        </p:nvSpPr>
        <p:spPr>
          <a:xfrm>
            <a:off x="1260475" y="5876925"/>
            <a:ext cx="6480175" cy="865188"/>
          </a:xfrm>
          <a:prstGeom prst="hexagon">
            <a:avLst/>
          </a:prstGeom>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r>
              <a:rPr lang="ja-JP" altLang="en-US" dirty="0"/>
              <a:t>恵みの契約は宗主契約であり、</a:t>
            </a:r>
            <a:r>
              <a:rPr lang="en-US" altLang="ja-JP" dirty="0"/>
              <a:t>5</a:t>
            </a:r>
            <a:r>
              <a:rPr lang="ja-JP" altLang="en-US" dirty="0"/>
              <a:t>条件から成り立つ。</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六角形 1"/>
          <p:cNvSpPr/>
          <p:nvPr/>
        </p:nvSpPr>
        <p:spPr>
          <a:xfrm>
            <a:off x="3563317" y="2492896"/>
            <a:ext cx="1368152" cy="1296144"/>
          </a:xfrm>
          <a:prstGeom prst="hexagon">
            <a:avLst/>
          </a:prstGeom>
          <a:effectLst>
            <a:outerShdw blurRad="76200" dist="12700" dir="2700000" sy="-23000" kx="-800400" algn="bl" rotWithShape="0">
              <a:prstClr val="black">
                <a:alpha val="20000"/>
              </a:prstClr>
            </a:outerShdw>
          </a:effectLst>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ja-JP" altLang="en-US" b="1" dirty="0"/>
              <a:t>神の法</a:t>
            </a:r>
          </a:p>
        </p:txBody>
      </p:sp>
      <p:pic>
        <p:nvPicPr>
          <p:cNvPr id="20482" name="Picture 2"/>
          <p:cNvPicPr>
            <a:picLocks noChangeAspect="1" noChangeArrowheads="1"/>
          </p:cNvPicPr>
          <p:nvPr/>
        </p:nvPicPr>
        <p:blipFill>
          <a:blip r:embed="rId2"/>
          <a:srcRect/>
          <a:stretch>
            <a:fillRect/>
          </a:stretch>
        </p:blipFill>
        <p:spPr bwMode="auto">
          <a:xfrm>
            <a:off x="1187450" y="2601913"/>
            <a:ext cx="1238250" cy="1076325"/>
          </a:xfrm>
          <a:prstGeom prst="rect">
            <a:avLst/>
          </a:prstGeom>
          <a:noFill/>
          <a:ln>
            <a:noFill/>
          </a:ln>
          <a:effectLst>
            <a:outerShdw blurRad="76200" dist="12700" dir="2700000" sy="-23000" kx="-800400" algn="bl" rotWithShape="0">
              <a:prstClr val="black">
                <a:alpha val="20000"/>
              </a:prstClr>
            </a:outerShdw>
          </a:effectLst>
          <a:extLst>
            <a:ext uri="{909E8E84-426E-40DD-AFC4-6F175D3DCCD1}"/>
            <a:ext uri="{91240B29-F687-4F45-9708-019B960494DF}"/>
          </a:extLst>
        </p:spPr>
      </p:pic>
      <p:sp>
        <p:nvSpPr>
          <p:cNvPr id="3" name="右矢印 2"/>
          <p:cNvSpPr/>
          <p:nvPr/>
        </p:nvSpPr>
        <p:spPr>
          <a:xfrm>
            <a:off x="2699792" y="2824928"/>
            <a:ext cx="648072" cy="576064"/>
          </a:xfrm>
          <a:prstGeom prst="rightArrow">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ja-JP" altLang="en-US" dirty="0"/>
          </a:p>
        </p:txBody>
      </p:sp>
      <p:sp>
        <p:nvSpPr>
          <p:cNvPr id="4" name="右矢印 3"/>
          <p:cNvSpPr/>
          <p:nvPr/>
        </p:nvSpPr>
        <p:spPr>
          <a:xfrm rot="20039636">
            <a:off x="5178344" y="2353424"/>
            <a:ext cx="648072" cy="576064"/>
          </a:xfrm>
          <a:prstGeom prst="rightArrow">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ja-JP" altLang="en-US" dirty="0"/>
          </a:p>
        </p:txBody>
      </p:sp>
      <p:sp>
        <p:nvSpPr>
          <p:cNvPr id="14" name="右矢印 13"/>
          <p:cNvSpPr/>
          <p:nvPr/>
        </p:nvSpPr>
        <p:spPr>
          <a:xfrm rot="1629679">
            <a:off x="5181530" y="3315264"/>
            <a:ext cx="648072" cy="576064"/>
          </a:xfrm>
          <a:prstGeom prst="rightArrow">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ja-JP" altLang="en-US" dirty="0"/>
          </a:p>
        </p:txBody>
      </p:sp>
      <p:sp>
        <p:nvSpPr>
          <p:cNvPr id="5" name="正方形/長方形 4"/>
          <p:cNvSpPr/>
          <p:nvPr/>
        </p:nvSpPr>
        <p:spPr>
          <a:xfrm>
            <a:off x="6300192" y="1772816"/>
            <a:ext cx="1512168" cy="1052112"/>
          </a:xfrm>
          <a:prstGeom prst="rect">
            <a:avLst/>
          </a:prstGeom>
          <a:effectLst>
            <a:outerShdw blurRad="76200" dist="12700" dir="2700000" sy="-23000" kx="-800400" algn="bl" rotWithShape="0">
              <a:prstClr val="black">
                <a:alpha val="20000"/>
              </a:prstClr>
            </a:outerShdw>
          </a:effectLst>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r>
              <a:rPr lang="ja-JP" altLang="en-US" b="1" dirty="0"/>
              <a:t>祝福</a:t>
            </a:r>
          </a:p>
        </p:txBody>
      </p:sp>
      <p:sp>
        <p:nvSpPr>
          <p:cNvPr id="16" name="正方形/長方形 15"/>
          <p:cNvSpPr/>
          <p:nvPr/>
        </p:nvSpPr>
        <p:spPr>
          <a:xfrm>
            <a:off x="6300192" y="3395703"/>
            <a:ext cx="1512168" cy="1052112"/>
          </a:xfrm>
          <a:prstGeom prst="rect">
            <a:avLst/>
          </a:prstGeom>
          <a:effectLst>
            <a:outerShdw blurRad="76200" dist="12700" dir="2700000" sy="-23000" kx="-800400" algn="bl" rotWithShape="0">
              <a:prstClr val="black">
                <a:alpha val="20000"/>
              </a:prstClr>
            </a:outerShdw>
          </a:effectLst>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r>
              <a:rPr lang="ja-JP" altLang="en-US" b="1" dirty="0"/>
              <a:t>呪い</a:t>
            </a:r>
          </a:p>
        </p:txBody>
      </p:sp>
      <p:sp>
        <p:nvSpPr>
          <p:cNvPr id="8" name="1 つの角を切り取った四角形 7"/>
          <p:cNvSpPr/>
          <p:nvPr/>
        </p:nvSpPr>
        <p:spPr>
          <a:xfrm>
            <a:off x="1375640" y="5231472"/>
            <a:ext cx="6199745" cy="792088"/>
          </a:xfrm>
          <a:prstGeom prst="snip1Rect">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ja-JP" altLang="en-US" sz="2000" b="1" dirty="0"/>
              <a:t>人は神の法にどう応答するかで祝福か呪いを被る</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タイトル 1"/>
          <p:cNvSpPr>
            <a:spLocks noGrp="1"/>
          </p:cNvSpPr>
          <p:nvPr>
            <p:ph type="title"/>
          </p:nvPr>
        </p:nvSpPr>
        <p:spPr>
          <a:xfrm>
            <a:off x="457200" y="185738"/>
            <a:ext cx="8229600" cy="1143000"/>
          </a:xfrm>
        </p:spPr>
        <p:txBody>
          <a:bodyPr/>
          <a:lstStyle/>
          <a:p>
            <a:pPr eaLnBrk="1" hangingPunct="1"/>
            <a:r>
              <a:rPr lang="ja-JP" altLang="en-US" smtClean="0">
                <a:hlinkClick r:id="rId2"/>
              </a:rPr>
              <a:t>キリスト教再建主義の</a:t>
            </a:r>
            <a:r>
              <a:rPr lang="en-US" altLang="ja-JP" smtClean="0">
                <a:hlinkClick r:id="rId2"/>
              </a:rPr>
              <a:t>5</a:t>
            </a:r>
            <a:r>
              <a:rPr lang="ja-JP" altLang="en-US" smtClean="0">
                <a:hlinkClick r:id="rId2"/>
              </a:rPr>
              <a:t>条件</a:t>
            </a:r>
            <a:endParaRPr lang="ja-JP" altLang="en-US" smtClean="0"/>
          </a:p>
        </p:txBody>
      </p:sp>
      <p:sp>
        <p:nvSpPr>
          <p:cNvPr id="10" name="角丸四角形 9">
            <a:hlinkClick r:id="rId3" action="ppaction://hlinksldjump"/>
          </p:cNvPr>
          <p:cNvSpPr/>
          <p:nvPr/>
        </p:nvSpPr>
        <p:spPr>
          <a:xfrm>
            <a:off x="1324879" y="1525058"/>
            <a:ext cx="6480720" cy="79208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ja-JP" altLang="en-US" sz="4000" dirty="0"/>
              <a:t>前提主義</a:t>
            </a:r>
          </a:p>
        </p:txBody>
      </p:sp>
      <p:sp>
        <p:nvSpPr>
          <p:cNvPr id="11" name="角丸四角形 10"/>
          <p:cNvSpPr/>
          <p:nvPr/>
        </p:nvSpPr>
        <p:spPr>
          <a:xfrm>
            <a:off x="1324879" y="2533170"/>
            <a:ext cx="6480720" cy="79208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ja-JP" altLang="en-US" sz="4000" dirty="0"/>
              <a:t>統治主義</a:t>
            </a:r>
          </a:p>
        </p:txBody>
      </p:sp>
      <p:sp>
        <p:nvSpPr>
          <p:cNvPr id="12" name="角丸四角形 11"/>
          <p:cNvSpPr/>
          <p:nvPr/>
        </p:nvSpPr>
        <p:spPr>
          <a:xfrm>
            <a:off x="1324879" y="3541282"/>
            <a:ext cx="6480720" cy="79208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ja-JP" altLang="en-US" sz="4000" dirty="0"/>
              <a:t>神法主義</a:t>
            </a:r>
          </a:p>
        </p:txBody>
      </p:sp>
      <p:sp>
        <p:nvSpPr>
          <p:cNvPr id="13" name="角丸四角形 12"/>
          <p:cNvSpPr/>
          <p:nvPr/>
        </p:nvSpPr>
        <p:spPr>
          <a:xfrm>
            <a:off x="1324879" y="4549394"/>
            <a:ext cx="6480720" cy="79208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ja-JP" altLang="en-US" sz="4000" dirty="0"/>
              <a:t>契約主義</a:t>
            </a:r>
          </a:p>
        </p:txBody>
      </p:sp>
      <p:sp>
        <p:nvSpPr>
          <p:cNvPr id="15" name="角丸四角形 14">
            <a:hlinkClick r:id="rId4" action="ppaction://hlinksldjump"/>
          </p:cNvPr>
          <p:cNvSpPr/>
          <p:nvPr/>
        </p:nvSpPr>
        <p:spPr>
          <a:xfrm>
            <a:off x="1324879" y="5557506"/>
            <a:ext cx="6480720" cy="792088"/>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ja-JP" altLang="en-US" sz="4000" dirty="0"/>
              <a:t>後千年王国主義</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サブタイトル 2"/>
          <p:cNvSpPr txBox="1">
            <a:spLocks/>
          </p:cNvSpPr>
          <p:nvPr/>
        </p:nvSpPr>
        <p:spPr bwMode="auto">
          <a:xfrm>
            <a:off x="1258888" y="2349500"/>
            <a:ext cx="6551612" cy="3455988"/>
          </a:xfrm>
          <a:prstGeom prst="rect">
            <a:avLst/>
          </a:prstGeom>
          <a:solidFill>
            <a:srgbClr val="FFFF00"/>
          </a:solidFill>
          <a:ln w="9525">
            <a:noFill/>
            <a:miter lim="800000"/>
            <a:headEnd/>
            <a:tailEnd/>
          </a:ln>
        </p:spPr>
        <p:txBody>
          <a:bodyPr/>
          <a:lstStyle/>
          <a:p>
            <a:pPr algn="ctr">
              <a:spcBef>
                <a:spcPct val="20000"/>
              </a:spcBef>
              <a:buFont typeface="Arial" charset="0"/>
              <a:buNone/>
            </a:pPr>
            <a:r>
              <a:rPr lang="ja-JP" altLang="en-US" sz="4400">
                <a:solidFill>
                  <a:srgbClr val="FF0000"/>
                </a:solidFill>
                <a:latin typeface="Calibri" pitchFamily="34" charset="0"/>
              </a:rPr>
              <a:t>「私はすでに世に勝った」</a:t>
            </a:r>
            <a:endParaRPr lang="en-US" altLang="ja-JP" sz="4400">
              <a:latin typeface="Calibri" pitchFamily="34" charset="0"/>
            </a:endParaRPr>
          </a:p>
          <a:p>
            <a:pPr algn="ctr">
              <a:spcBef>
                <a:spcPct val="20000"/>
              </a:spcBef>
              <a:buFont typeface="Arial" charset="0"/>
              <a:buNone/>
            </a:pPr>
            <a:r>
              <a:rPr lang="ja-JP" altLang="en-US" sz="2800">
                <a:latin typeface="Calibri" pitchFamily="34" charset="0"/>
              </a:rPr>
              <a:t>わたしがこれらのことをあなたがたに話したのは、あなたがたがわたしにあって平安を持つためです。あなたがたは、世にあっては患難があります。しかし、勇敢でありなさい。</a:t>
            </a:r>
            <a:r>
              <a:rPr lang="ja-JP" altLang="en-US" sz="2800">
                <a:solidFill>
                  <a:srgbClr val="FF0000"/>
                </a:solidFill>
                <a:latin typeface="Calibri" pitchFamily="34" charset="0"/>
              </a:rPr>
              <a:t>わたしは</a:t>
            </a:r>
            <a:r>
              <a:rPr lang="ja-JP" altLang="en-US" sz="2800" b="1">
                <a:solidFill>
                  <a:srgbClr val="FF0000"/>
                </a:solidFill>
                <a:latin typeface="Calibri" pitchFamily="34" charset="0"/>
              </a:rPr>
              <a:t>すでに世に勝った</a:t>
            </a:r>
            <a:r>
              <a:rPr lang="ja-JP" altLang="en-US" sz="2800">
                <a:solidFill>
                  <a:srgbClr val="FF0000"/>
                </a:solidFill>
                <a:latin typeface="Calibri" pitchFamily="34" charset="0"/>
              </a:rPr>
              <a:t>のです</a:t>
            </a:r>
            <a:r>
              <a:rPr lang="ja-JP" altLang="en-US" sz="2800">
                <a:latin typeface="Calibri" pitchFamily="34" charset="0"/>
              </a:rPr>
              <a:t>。」 （ヨハネ</a:t>
            </a:r>
            <a:r>
              <a:rPr lang="en-US" altLang="ja-JP" sz="2800">
                <a:latin typeface="Calibri" pitchFamily="34" charset="0"/>
              </a:rPr>
              <a:t>16</a:t>
            </a:r>
            <a:r>
              <a:rPr lang="ja-JP" altLang="en-US" sz="2800">
                <a:latin typeface="Calibri" pitchFamily="34" charset="0"/>
              </a:rPr>
              <a:t>・</a:t>
            </a:r>
            <a:r>
              <a:rPr lang="en-US" altLang="ja-JP" sz="2800">
                <a:latin typeface="Calibri" pitchFamily="34" charset="0"/>
              </a:rPr>
              <a:t>33</a:t>
            </a:r>
            <a:r>
              <a:rPr lang="ja-JP" altLang="en-US" sz="2800">
                <a:latin typeface="Calibri" pitchFamily="34" charset="0"/>
              </a:rPr>
              <a:t>）</a:t>
            </a:r>
            <a:endParaRPr lang="en-US" altLang="ja-JP" sz="2800">
              <a:latin typeface="Calibri" pitchFamily="34" charset="0"/>
            </a:endParaRPr>
          </a:p>
        </p:txBody>
      </p:sp>
      <p:sp>
        <p:nvSpPr>
          <p:cNvPr id="7" name="角丸四角形 6"/>
          <p:cNvSpPr/>
          <p:nvPr/>
        </p:nvSpPr>
        <p:spPr>
          <a:xfrm>
            <a:off x="1116013" y="407988"/>
            <a:ext cx="6840537" cy="1296987"/>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ja-JP" altLang="en-US" sz="4000" dirty="0"/>
              <a:t>キリストは世界の王である</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サブタイトル 2"/>
          <p:cNvSpPr txBox="1">
            <a:spLocks/>
          </p:cNvSpPr>
          <p:nvPr/>
        </p:nvSpPr>
        <p:spPr bwMode="auto">
          <a:xfrm>
            <a:off x="1484313" y="4652963"/>
            <a:ext cx="6400800" cy="1752600"/>
          </a:xfrm>
          <a:prstGeom prst="rect">
            <a:avLst/>
          </a:prstGeom>
          <a:noFill/>
          <a:ln w="9525">
            <a:noFill/>
            <a:miter lim="800000"/>
            <a:headEnd/>
            <a:tailEnd/>
          </a:ln>
        </p:spPr>
        <p:txBody>
          <a:bodyPr/>
          <a:lstStyle/>
          <a:p>
            <a:pPr algn="ctr">
              <a:spcBef>
                <a:spcPct val="20000"/>
              </a:spcBef>
              <a:buFont typeface="Arial" charset="0"/>
              <a:buNone/>
            </a:pPr>
            <a:endParaRPr lang="ja-JP" altLang="en-US" sz="3200">
              <a:solidFill>
                <a:srgbClr val="898989"/>
              </a:solidFill>
              <a:latin typeface="Calibri" pitchFamily="34" charset="0"/>
            </a:endParaRPr>
          </a:p>
        </p:txBody>
      </p:sp>
      <p:sp>
        <p:nvSpPr>
          <p:cNvPr id="2" name="サブタイトル 1"/>
          <p:cNvSpPr>
            <a:spLocks noGrp="1"/>
          </p:cNvSpPr>
          <p:nvPr>
            <p:ph type="subTitle" idx="1"/>
          </p:nvPr>
        </p:nvSpPr>
        <p:spPr>
          <a:xfrm>
            <a:off x="1331913" y="836613"/>
            <a:ext cx="6400800" cy="1152525"/>
          </a:xfrm>
        </p:spPr>
        <p:txBody>
          <a:bodyPr rtlCol="0">
            <a:noAutofit/>
          </a:bodyPr>
          <a:lstStyle/>
          <a:p>
            <a:pPr eaLnBrk="1" fontAlgn="auto" hangingPunct="1">
              <a:spcAft>
                <a:spcPts val="0"/>
              </a:spcAft>
              <a:buFont typeface="Arial" pitchFamily="34" charset="0"/>
              <a:buNone/>
              <a:defRPr/>
            </a:pPr>
            <a:r>
              <a:rPr lang="ja-JP" altLang="en-US" sz="2800" dirty="0" smtClean="0">
                <a:solidFill>
                  <a:srgbClr val="0070C0"/>
                </a:solidFill>
              </a:rPr>
              <a:t>「勝つ」という単語の原語</a:t>
            </a:r>
            <a:r>
              <a:rPr lang="ja-JP" altLang="en-US" sz="2800" dirty="0" smtClean="0">
                <a:solidFill>
                  <a:srgbClr val="FF0000"/>
                </a:solidFill>
              </a:rPr>
              <a:t>ネニケーカ</a:t>
            </a:r>
            <a:r>
              <a:rPr lang="ja-JP" altLang="en-US" sz="2800" dirty="0" smtClean="0">
                <a:solidFill>
                  <a:srgbClr val="0070C0"/>
                </a:solidFill>
              </a:rPr>
              <a:t>は、ニカオー（</a:t>
            </a:r>
            <a:r>
              <a:rPr lang="ja-JP" altLang="en-US" sz="2800" dirty="0" smtClean="0">
                <a:solidFill>
                  <a:srgbClr val="FF0000"/>
                </a:solidFill>
              </a:rPr>
              <a:t>征服する</a:t>
            </a:r>
            <a:r>
              <a:rPr lang="ja-JP" altLang="en-US" sz="2800" dirty="0" smtClean="0">
                <a:solidFill>
                  <a:srgbClr val="0070C0"/>
                </a:solidFill>
              </a:rPr>
              <a:t>）の完了形。</a:t>
            </a:r>
            <a:endParaRPr lang="en-US" altLang="ja-JP" sz="2800" dirty="0" smtClean="0">
              <a:solidFill>
                <a:srgbClr val="0070C0"/>
              </a:solidFill>
            </a:endParaRPr>
          </a:p>
          <a:p>
            <a:pPr eaLnBrk="1" fontAlgn="auto" hangingPunct="1">
              <a:spcAft>
                <a:spcPts val="0"/>
              </a:spcAft>
              <a:buFont typeface="Arial" pitchFamily="34" charset="0"/>
              <a:buNone/>
              <a:defRPr/>
            </a:pPr>
            <a:endParaRPr lang="en-US" altLang="ja-JP" sz="2800" dirty="0" smtClean="0">
              <a:solidFill>
                <a:srgbClr val="0070C0"/>
              </a:solidFill>
            </a:endParaRPr>
          </a:p>
          <a:p>
            <a:pPr eaLnBrk="1" fontAlgn="auto" hangingPunct="1">
              <a:spcAft>
                <a:spcPts val="0"/>
              </a:spcAft>
              <a:buFont typeface="Arial" pitchFamily="34" charset="0"/>
              <a:buNone/>
              <a:defRPr/>
            </a:pPr>
            <a:r>
              <a:rPr lang="ja-JP" altLang="ja-JP" sz="2800" dirty="0" smtClean="0">
                <a:solidFill>
                  <a:schemeClr val="tx1"/>
                </a:solidFill>
              </a:rPr>
              <a:t>古代ギリシャ語の完了時制は、</a:t>
            </a:r>
            <a:endParaRPr lang="en-US" altLang="ja-JP" sz="2800" dirty="0" smtClean="0">
              <a:solidFill>
                <a:schemeClr val="tx1"/>
              </a:solidFill>
            </a:endParaRPr>
          </a:p>
          <a:p>
            <a:pPr eaLnBrk="1" fontAlgn="auto" hangingPunct="1">
              <a:spcAft>
                <a:spcPts val="0"/>
              </a:spcAft>
              <a:buFont typeface="Arial" pitchFamily="34" charset="0"/>
              <a:buNone/>
              <a:defRPr/>
            </a:pPr>
            <a:r>
              <a:rPr lang="ja-JP" altLang="ja-JP" sz="2800" dirty="0" smtClean="0">
                <a:solidFill>
                  <a:schemeClr val="tx1"/>
                </a:solidFill>
              </a:rPr>
              <a:t>「</a:t>
            </a:r>
            <a:r>
              <a:rPr lang="ja-JP" altLang="ja-JP" sz="2800" dirty="0" smtClean="0">
                <a:solidFill>
                  <a:srgbClr val="FF0000"/>
                </a:solidFill>
              </a:rPr>
              <a:t>すでに起こったことの現在の状態を強調する</a:t>
            </a:r>
            <a:r>
              <a:rPr lang="ja-JP" altLang="ja-JP" sz="2800" dirty="0" smtClean="0">
                <a:solidFill>
                  <a:schemeClr val="tx1"/>
                </a:solidFill>
              </a:rPr>
              <a:t>」から、</a:t>
            </a:r>
            <a:endParaRPr lang="en-US" altLang="ja-JP" sz="2800" dirty="0" smtClean="0">
              <a:solidFill>
                <a:schemeClr val="tx1"/>
              </a:solidFill>
            </a:endParaRPr>
          </a:p>
          <a:p>
            <a:pPr eaLnBrk="1" fontAlgn="auto" hangingPunct="1">
              <a:spcAft>
                <a:spcPts val="0"/>
              </a:spcAft>
              <a:buFont typeface="Arial" pitchFamily="34" charset="0"/>
              <a:buNone/>
              <a:defRPr/>
            </a:pPr>
            <a:endParaRPr lang="en-US" altLang="ja-JP" sz="2800" dirty="0" smtClean="0">
              <a:solidFill>
                <a:schemeClr val="tx1"/>
              </a:solidFill>
            </a:endParaRPr>
          </a:p>
          <a:p>
            <a:pPr eaLnBrk="1" fontAlgn="auto" hangingPunct="1">
              <a:spcAft>
                <a:spcPts val="0"/>
              </a:spcAft>
              <a:buFont typeface="Arial" pitchFamily="34" charset="0"/>
              <a:buNone/>
              <a:defRPr/>
            </a:pPr>
            <a:r>
              <a:rPr lang="ja-JP" altLang="ja-JP" sz="2800" dirty="0" smtClean="0">
                <a:solidFill>
                  <a:schemeClr val="tx1"/>
                </a:solidFill>
              </a:rPr>
              <a:t>「</a:t>
            </a:r>
            <a:r>
              <a:rPr lang="ja-JP" altLang="ja-JP" sz="2800" dirty="0" smtClean="0">
                <a:solidFill>
                  <a:srgbClr val="FF0000"/>
                </a:solidFill>
              </a:rPr>
              <a:t>現在すでに征服している</a:t>
            </a:r>
            <a:r>
              <a:rPr lang="ja-JP" altLang="ja-JP" sz="2800" dirty="0" smtClean="0">
                <a:solidFill>
                  <a:schemeClr val="tx1"/>
                </a:solidFill>
              </a:rPr>
              <a:t>」という状態を強調している。</a:t>
            </a:r>
            <a:endParaRPr lang="en-US" altLang="ja-JP" sz="2800" dirty="0" smtClean="0">
              <a:solidFill>
                <a:schemeClr val="tx1"/>
              </a:solidFill>
            </a:endParaRPr>
          </a:p>
          <a:p>
            <a:pPr eaLnBrk="1" fontAlgn="auto" hangingPunct="1">
              <a:spcAft>
                <a:spcPts val="0"/>
              </a:spcAft>
              <a:buFont typeface="Arial" pitchFamily="34" charset="0"/>
              <a:buNone/>
              <a:defRPr/>
            </a:pPr>
            <a:r>
              <a:rPr lang="ja-JP" altLang="ja-JP" sz="2800" dirty="0" smtClean="0"/>
              <a:t/>
            </a:r>
            <a:br>
              <a:rPr lang="ja-JP" altLang="ja-JP" sz="2800" dirty="0" smtClean="0"/>
            </a:br>
            <a:endParaRPr lang="ja-JP" altLang="en-US" sz="2800" dirty="0">
              <a:solidFill>
                <a:srgbClr val="0070C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爆発 2 2"/>
          <p:cNvSpPr/>
          <p:nvPr/>
        </p:nvSpPr>
        <p:spPr>
          <a:xfrm>
            <a:off x="2969929" y="1844824"/>
            <a:ext cx="3024336" cy="2448272"/>
          </a:xfrm>
          <a:prstGeom prst="irregularSeal2">
            <a:avLst/>
          </a:prstGeom>
          <a:solidFill>
            <a:srgbClr val="FFFF00"/>
          </a:solidFill>
          <a:ln>
            <a:solidFill>
              <a:srgbClr val="FFFF00"/>
            </a:solidFill>
          </a:ln>
          <a:effectLst>
            <a:glow rad="101600">
              <a:schemeClr val="accent3">
                <a:satMod val="175000"/>
                <a:alpha val="40000"/>
              </a:schemeClr>
            </a:glow>
          </a:effectLst>
        </p:spPr>
        <p:style>
          <a:lnRef idx="2">
            <a:schemeClr val="accent1">
              <a:shade val="50000"/>
            </a:schemeClr>
          </a:lnRef>
          <a:fillRef idx="1003">
            <a:schemeClr val="dk2"/>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41988" name="サブタイトル 2"/>
          <p:cNvSpPr txBox="1">
            <a:spLocks/>
          </p:cNvSpPr>
          <p:nvPr/>
        </p:nvSpPr>
        <p:spPr bwMode="auto">
          <a:xfrm>
            <a:off x="1484313" y="4652963"/>
            <a:ext cx="6400800" cy="1752600"/>
          </a:xfrm>
          <a:prstGeom prst="rect">
            <a:avLst/>
          </a:prstGeom>
          <a:noFill/>
          <a:ln w="9525">
            <a:noFill/>
            <a:miter lim="800000"/>
            <a:headEnd/>
            <a:tailEnd/>
          </a:ln>
        </p:spPr>
        <p:txBody>
          <a:bodyPr/>
          <a:lstStyle/>
          <a:p>
            <a:pPr algn="ctr">
              <a:spcBef>
                <a:spcPct val="20000"/>
              </a:spcBef>
              <a:buFont typeface="Arial" charset="0"/>
              <a:buNone/>
            </a:pPr>
            <a:endParaRPr lang="ja-JP" altLang="en-US" sz="3200">
              <a:solidFill>
                <a:srgbClr val="898989"/>
              </a:solidFill>
              <a:latin typeface="Calibri" pitchFamily="34" charset="0"/>
            </a:endParaRPr>
          </a:p>
        </p:txBody>
      </p:sp>
      <p:sp>
        <p:nvSpPr>
          <p:cNvPr id="2" name="サブタイトル 1"/>
          <p:cNvSpPr>
            <a:spLocks noGrp="1"/>
          </p:cNvSpPr>
          <p:nvPr>
            <p:ph type="subTitle" idx="1"/>
          </p:nvPr>
        </p:nvSpPr>
        <p:spPr>
          <a:xfrm>
            <a:off x="993775" y="1052513"/>
            <a:ext cx="6911975" cy="1152525"/>
          </a:xfrm>
        </p:spPr>
        <p:txBody>
          <a:bodyPr rtlCol="0">
            <a:noAutofit/>
          </a:bodyPr>
          <a:lstStyle/>
          <a:p>
            <a:pPr eaLnBrk="1" fontAlgn="auto" hangingPunct="1">
              <a:spcAft>
                <a:spcPts val="0"/>
              </a:spcAft>
              <a:buFont typeface="Arial" pitchFamily="34" charset="0"/>
              <a:buNone/>
              <a:defRPr/>
            </a:pPr>
            <a:r>
              <a:rPr lang="ja-JP" altLang="en-US" sz="3600" dirty="0" smtClean="0">
                <a:solidFill>
                  <a:srgbClr val="0070C0"/>
                </a:solidFill>
              </a:rPr>
              <a:t>つまり、</a:t>
            </a:r>
            <a:r>
              <a:rPr lang="ja-JP" altLang="en-US" sz="3600" dirty="0" smtClean="0">
                <a:solidFill>
                  <a:srgbClr val="FF0000"/>
                </a:solidFill>
              </a:rPr>
              <a:t>世界の王は</a:t>
            </a:r>
            <a:endParaRPr lang="en-US" altLang="ja-JP" sz="3600" dirty="0" smtClean="0">
              <a:solidFill>
                <a:srgbClr val="FF0000"/>
              </a:solidFill>
            </a:endParaRPr>
          </a:p>
          <a:p>
            <a:pPr eaLnBrk="1" fontAlgn="auto" hangingPunct="1">
              <a:spcAft>
                <a:spcPts val="0"/>
              </a:spcAft>
              <a:buFont typeface="Arial" pitchFamily="34" charset="0"/>
              <a:buNone/>
              <a:defRPr/>
            </a:pPr>
            <a:endParaRPr lang="en-US" altLang="ja-JP" sz="3600" dirty="0" smtClean="0">
              <a:solidFill>
                <a:srgbClr val="FF0000"/>
              </a:solidFill>
            </a:endParaRPr>
          </a:p>
          <a:p>
            <a:pPr eaLnBrk="1" fontAlgn="auto" hangingPunct="1">
              <a:spcAft>
                <a:spcPts val="0"/>
              </a:spcAft>
              <a:buFont typeface="Arial" pitchFamily="34" charset="0"/>
              <a:buNone/>
              <a:defRPr/>
            </a:pPr>
            <a:r>
              <a:rPr lang="ja-JP" altLang="en-US" sz="6000" u="sng" dirty="0">
                <a:solidFill>
                  <a:srgbClr val="FF0000"/>
                </a:solidFill>
                <a:effectLst>
                  <a:outerShdw blurRad="38100" dist="38100" dir="2700000" algn="tl">
                    <a:srgbClr val="000000">
                      <a:alpha val="43137"/>
                    </a:srgbClr>
                  </a:outerShdw>
                </a:effectLst>
              </a:rPr>
              <a:t>現在</a:t>
            </a:r>
            <a:endParaRPr lang="en-US" altLang="ja-JP" sz="6000" u="sng" dirty="0">
              <a:solidFill>
                <a:srgbClr val="FF0000"/>
              </a:solidFill>
              <a:effectLst>
                <a:outerShdw blurRad="38100" dist="38100" dir="2700000" algn="tl">
                  <a:srgbClr val="000000">
                    <a:alpha val="43137"/>
                  </a:srgbClr>
                </a:outerShdw>
              </a:effectLst>
            </a:endParaRPr>
          </a:p>
          <a:p>
            <a:pPr eaLnBrk="1" fontAlgn="auto" hangingPunct="1">
              <a:spcAft>
                <a:spcPts val="0"/>
              </a:spcAft>
              <a:buFont typeface="Arial" pitchFamily="34" charset="0"/>
              <a:buNone/>
              <a:defRPr/>
            </a:pPr>
            <a:endParaRPr lang="en-US" altLang="ja-JP" sz="3600" dirty="0" smtClean="0">
              <a:solidFill>
                <a:srgbClr val="FF0000"/>
              </a:solidFill>
            </a:endParaRPr>
          </a:p>
          <a:p>
            <a:pPr eaLnBrk="1" fontAlgn="auto" hangingPunct="1">
              <a:spcAft>
                <a:spcPts val="0"/>
              </a:spcAft>
              <a:buFont typeface="Arial" pitchFamily="34" charset="0"/>
              <a:buNone/>
              <a:defRPr/>
            </a:pPr>
            <a:r>
              <a:rPr lang="ja-JP" altLang="en-US" sz="3600" dirty="0" smtClean="0">
                <a:solidFill>
                  <a:srgbClr val="FF0000"/>
                </a:solidFill>
              </a:rPr>
              <a:t>キリストである</a:t>
            </a:r>
            <a:r>
              <a:rPr lang="ja-JP" altLang="en-US" sz="3600" dirty="0" smtClean="0">
                <a:solidFill>
                  <a:srgbClr val="0070C0"/>
                </a:solidFill>
              </a:rPr>
              <a:t>。</a:t>
            </a:r>
            <a:r>
              <a:rPr lang="ja-JP" altLang="ja-JP" sz="2800" dirty="0" smtClean="0"/>
              <a:t/>
            </a:r>
            <a:br>
              <a:rPr lang="ja-JP" altLang="ja-JP" sz="2800" dirty="0" smtClean="0"/>
            </a:br>
            <a:endParaRPr lang="ja-JP" altLang="en-US" sz="2800" dirty="0">
              <a:solidFill>
                <a:srgbClr val="0070C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グループ化 22"/>
          <p:cNvGrpSpPr>
            <a:grpSpLocks/>
          </p:cNvGrpSpPr>
          <p:nvPr/>
        </p:nvGrpSpPr>
        <p:grpSpPr bwMode="auto">
          <a:xfrm>
            <a:off x="2508250" y="692150"/>
            <a:ext cx="4959350" cy="4240213"/>
            <a:chOff x="2508068" y="692696"/>
            <a:chExt cx="4960022" cy="4239016"/>
          </a:xfrm>
        </p:grpSpPr>
        <p:grpSp>
          <p:nvGrpSpPr>
            <p:cNvPr id="43025" name="グループ化 21"/>
            <p:cNvGrpSpPr>
              <a:grpSpLocks/>
            </p:cNvGrpSpPr>
            <p:nvPr/>
          </p:nvGrpSpPr>
          <p:grpSpPr bwMode="auto">
            <a:xfrm>
              <a:off x="2508068" y="692696"/>
              <a:ext cx="4960022" cy="4239016"/>
              <a:chOff x="2508068" y="692696"/>
              <a:chExt cx="4960022" cy="4239016"/>
            </a:xfrm>
          </p:grpSpPr>
          <p:sp>
            <p:nvSpPr>
              <p:cNvPr id="12" name="二等辺三角形 11"/>
              <p:cNvSpPr/>
              <p:nvPr/>
            </p:nvSpPr>
            <p:spPr>
              <a:xfrm>
                <a:off x="3840778" y="692696"/>
                <a:ext cx="1451864" cy="1440517"/>
              </a:xfrm>
              <a:prstGeom prst="triangle">
                <a:avLst>
                  <a:gd name="adj" fmla="val 50000"/>
                </a:avLst>
              </a:prstGeom>
            </p:spPr>
            <p:style>
              <a:lnRef idx="0">
                <a:schemeClr val="accent2"/>
              </a:lnRef>
              <a:fillRef idx="1003">
                <a:schemeClr val="lt2"/>
              </a:fillRef>
              <a:effectRef idx="3">
                <a:schemeClr val="accent2"/>
              </a:effectRef>
              <a:fontRef idx="minor">
                <a:schemeClr val="lt1"/>
              </a:fontRef>
            </p:style>
            <p:txBody>
              <a:bodyPr anchor="ctr"/>
              <a:lstStyle/>
              <a:p>
                <a:pPr algn="ctr" fontAlgn="auto">
                  <a:spcBef>
                    <a:spcPts val="0"/>
                  </a:spcBef>
                  <a:spcAft>
                    <a:spcPts val="0"/>
                  </a:spcAft>
                  <a:defRPr/>
                </a:pPr>
                <a:endParaRPr lang="ja-JP" altLang="en-US" sz="1600" dirty="0">
                  <a:effectLst>
                    <a:outerShdw blurRad="38100" dist="38100" dir="2700000" algn="tl">
                      <a:srgbClr val="000000">
                        <a:alpha val="43137"/>
                      </a:srgbClr>
                    </a:outerShdw>
                  </a:effectLst>
                </a:endParaRPr>
              </a:p>
            </p:txBody>
          </p:sp>
          <p:sp>
            <p:nvSpPr>
              <p:cNvPr id="6" name="台形 5"/>
              <p:cNvSpPr/>
              <p:nvPr/>
            </p:nvSpPr>
            <p:spPr>
              <a:xfrm>
                <a:off x="2508068" y="2411432"/>
                <a:ext cx="4104456" cy="2520280"/>
              </a:xfrm>
              <a:prstGeom prst="trapezoid">
                <a:avLst>
                  <a:gd name="adj" fmla="val 49188"/>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ja-JP" altLang="en-US" dirty="0"/>
              </a:p>
            </p:txBody>
          </p:sp>
          <p:sp>
            <p:nvSpPr>
              <p:cNvPr id="43034" name="正方形/長方形 12"/>
              <p:cNvSpPr>
                <a:spLocks noChangeArrowheads="1"/>
              </p:cNvSpPr>
              <p:nvPr/>
            </p:nvSpPr>
            <p:spPr bwMode="auto">
              <a:xfrm>
                <a:off x="6876256" y="1422185"/>
                <a:ext cx="543739" cy="523220"/>
              </a:xfrm>
              <a:prstGeom prst="rect">
                <a:avLst/>
              </a:prstGeom>
              <a:noFill/>
              <a:ln w="9525">
                <a:noFill/>
                <a:miter lim="800000"/>
                <a:headEnd/>
                <a:tailEnd/>
              </a:ln>
            </p:spPr>
            <p:txBody>
              <a:bodyPr wrap="none">
                <a:spAutoFit/>
              </a:bodyPr>
              <a:lstStyle/>
              <a:p>
                <a:r>
                  <a:rPr lang="ja-JP" altLang="en-US" sz="2800">
                    <a:solidFill>
                      <a:srgbClr val="FF0000"/>
                    </a:solidFill>
                    <a:latin typeface="Calibri" pitchFamily="34" charset="0"/>
                  </a:rPr>
                  <a:t>天</a:t>
                </a:r>
                <a:endParaRPr lang="en-US" altLang="ja-JP" sz="2800">
                  <a:solidFill>
                    <a:srgbClr val="FF0000"/>
                  </a:solidFill>
                  <a:latin typeface="Calibri" pitchFamily="34" charset="0"/>
                </a:endParaRPr>
              </a:p>
            </p:txBody>
          </p:sp>
          <p:sp>
            <p:nvSpPr>
              <p:cNvPr id="43035" name="正方形/長方形 13"/>
              <p:cNvSpPr>
                <a:spLocks noChangeArrowheads="1"/>
              </p:cNvSpPr>
              <p:nvPr/>
            </p:nvSpPr>
            <p:spPr bwMode="auto">
              <a:xfrm>
                <a:off x="6924351" y="3302240"/>
                <a:ext cx="543739" cy="523220"/>
              </a:xfrm>
              <a:prstGeom prst="rect">
                <a:avLst/>
              </a:prstGeom>
              <a:noFill/>
              <a:ln w="9525">
                <a:noFill/>
                <a:miter lim="800000"/>
                <a:headEnd/>
                <a:tailEnd/>
              </a:ln>
            </p:spPr>
            <p:txBody>
              <a:bodyPr wrap="none">
                <a:spAutoFit/>
              </a:bodyPr>
              <a:lstStyle/>
              <a:p>
                <a:r>
                  <a:rPr lang="ja-JP" altLang="en-US" sz="2800">
                    <a:solidFill>
                      <a:srgbClr val="FF0000"/>
                    </a:solidFill>
                    <a:latin typeface="Calibri" pitchFamily="34" charset="0"/>
                  </a:rPr>
                  <a:t>地</a:t>
                </a:r>
                <a:endParaRPr lang="en-US" altLang="ja-JP" sz="2800">
                  <a:solidFill>
                    <a:srgbClr val="FF0000"/>
                  </a:solidFill>
                  <a:latin typeface="Calibri" pitchFamily="34" charset="0"/>
                </a:endParaRPr>
              </a:p>
            </p:txBody>
          </p:sp>
        </p:grpSp>
        <p:sp>
          <p:nvSpPr>
            <p:cNvPr id="5" name="正方形/長方形 4"/>
            <p:cNvSpPr/>
            <p:nvPr/>
          </p:nvSpPr>
          <p:spPr>
            <a:xfrm>
              <a:off x="3005023" y="1395760"/>
              <a:ext cx="3169079" cy="8633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2800" dirty="0">
                  <a:solidFill>
                    <a:schemeClr val="tx1"/>
                  </a:solidFill>
                  <a:effectLst>
                    <a:outerShdw blurRad="38100" dist="38100" dir="2700000" algn="tl">
                      <a:srgbClr val="000000">
                        <a:alpha val="43137"/>
                      </a:srgbClr>
                    </a:outerShdw>
                  </a:effectLst>
                </a:rPr>
                <a:t>キリスト</a:t>
              </a:r>
            </a:p>
          </p:txBody>
        </p:sp>
        <p:sp>
          <p:nvSpPr>
            <p:cNvPr id="7" name="正方形/長方形 6"/>
            <p:cNvSpPr/>
            <p:nvPr/>
          </p:nvSpPr>
          <p:spPr>
            <a:xfrm>
              <a:off x="3005023" y="3268482"/>
              <a:ext cx="3169079" cy="8649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2800" dirty="0">
                  <a:effectLst>
                    <a:outerShdw blurRad="38100" dist="38100" dir="2700000" algn="tl">
                      <a:srgbClr val="000000">
                        <a:alpha val="43137"/>
                      </a:srgbClr>
                    </a:outerShdw>
                  </a:effectLst>
                </a:rPr>
                <a:t>世界</a:t>
              </a:r>
            </a:p>
          </p:txBody>
        </p:sp>
      </p:grpSp>
      <p:grpSp>
        <p:nvGrpSpPr>
          <p:cNvPr id="19" name="グループ化 18"/>
          <p:cNvGrpSpPr>
            <a:grpSpLocks/>
          </p:cNvGrpSpPr>
          <p:nvPr/>
        </p:nvGrpSpPr>
        <p:grpSpPr bwMode="auto">
          <a:xfrm>
            <a:off x="382588" y="1062038"/>
            <a:ext cx="2079625" cy="846137"/>
            <a:chOff x="382957" y="1061420"/>
            <a:chExt cx="2079848" cy="847083"/>
          </a:xfrm>
        </p:grpSpPr>
        <p:sp>
          <p:nvSpPr>
            <p:cNvPr id="3" name="雲 2"/>
            <p:cNvSpPr/>
            <p:nvPr/>
          </p:nvSpPr>
          <p:spPr>
            <a:xfrm>
              <a:off x="382957" y="1061420"/>
              <a:ext cx="2079848" cy="847083"/>
            </a:xfrm>
            <a:prstGeom prst="cloud">
              <a:avLst/>
            </a:prstGeom>
          </p:spPr>
          <p:style>
            <a:lnRef idx="0">
              <a:schemeClr val="accent4"/>
            </a:lnRef>
            <a:fillRef idx="1003">
              <a:schemeClr val="lt2"/>
            </a:fillRef>
            <a:effectRef idx="3">
              <a:schemeClr val="accent4"/>
            </a:effectRef>
            <a:fontRef idx="minor">
              <a:schemeClr val="lt1"/>
            </a:fontRef>
          </p:style>
          <p:txBody>
            <a:bodyPr anchor="ctr"/>
            <a:lstStyle/>
            <a:p>
              <a:pPr algn="ctr" fontAlgn="auto">
                <a:spcBef>
                  <a:spcPts val="0"/>
                </a:spcBef>
                <a:spcAft>
                  <a:spcPts val="0"/>
                </a:spcAft>
                <a:defRPr/>
              </a:pPr>
              <a:endParaRPr lang="ja-JP" altLang="en-US" dirty="0"/>
            </a:p>
          </p:txBody>
        </p:sp>
        <p:sp>
          <p:nvSpPr>
            <p:cNvPr id="9" name="正方形/長方形 8"/>
            <p:cNvSpPr/>
            <p:nvPr/>
          </p:nvSpPr>
          <p:spPr>
            <a:xfrm>
              <a:off x="1054541" y="1299811"/>
              <a:ext cx="649358" cy="370301"/>
            </a:xfrm>
            <a:prstGeom prst="rect">
              <a:avLst/>
            </a:prstGeom>
            <a:noFill/>
          </p:spPr>
          <p:style>
            <a:lnRef idx="0">
              <a:scrgbClr r="0" g="0" b="0"/>
            </a:lnRef>
            <a:fillRef idx="1003">
              <a:schemeClr val="lt2"/>
            </a:fillRef>
            <a:effectRef idx="0">
              <a:scrgbClr r="0" g="0" b="0"/>
            </a:effectRef>
            <a:fontRef idx="major"/>
          </p:style>
          <p:txBody>
            <a:bodyPr wrap="none">
              <a:spAutoFit/>
            </a:bodyPr>
            <a:lstStyle/>
            <a:p>
              <a:pPr fontAlgn="auto">
                <a:spcBef>
                  <a:spcPts val="0"/>
                </a:spcBef>
                <a:spcAft>
                  <a:spcPts val="0"/>
                </a:spcAft>
                <a:defRPr/>
              </a:pPr>
              <a:r>
                <a:rPr lang="ja-JP" altLang="en-US" b="1" dirty="0">
                  <a:effectLst>
                    <a:outerShdw blurRad="38100" dist="38100" dir="2700000" algn="tl">
                      <a:srgbClr val="000000">
                        <a:alpha val="43137"/>
                      </a:srgbClr>
                    </a:outerShdw>
                  </a:effectLst>
                </a:rPr>
                <a:t>昇天</a:t>
              </a:r>
              <a:endParaRPr lang="en-US" altLang="ja-JP" b="1" dirty="0">
                <a:effectLst>
                  <a:outerShdw blurRad="38100" dist="38100" dir="2700000" algn="tl">
                    <a:srgbClr val="000000">
                      <a:alpha val="43137"/>
                    </a:srgbClr>
                  </a:outerShdw>
                </a:effectLst>
              </a:endParaRPr>
            </a:p>
          </p:txBody>
        </p:sp>
      </p:grpSp>
      <p:grpSp>
        <p:nvGrpSpPr>
          <p:cNvPr id="18" name="グループ化 17"/>
          <p:cNvGrpSpPr>
            <a:grpSpLocks/>
          </p:cNvGrpSpPr>
          <p:nvPr/>
        </p:nvGrpSpPr>
        <p:grpSpPr bwMode="auto">
          <a:xfrm>
            <a:off x="393700" y="3933825"/>
            <a:ext cx="2079625" cy="846138"/>
            <a:chOff x="393608" y="3933056"/>
            <a:chExt cx="2079848" cy="847083"/>
          </a:xfrm>
        </p:grpSpPr>
        <p:sp>
          <p:nvSpPr>
            <p:cNvPr id="15" name="雲 14"/>
            <p:cNvSpPr/>
            <p:nvPr/>
          </p:nvSpPr>
          <p:spPr>
            <a:xfrm>
              <a:off x="393608" y="3933056"/>
              <a:ext cx="2079848" cy="847083"/>
            </a:xfrm>
            <a:prstGeom prst="cloud">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ja-JP" altLang="en-US" dirty="0"/>
            </a:p>
          </p:txBody>
        </p:sp>
        <p:sp>
          <p:nvSpPr>
            <p:cNvPr id="16" name="正方形/長方形 15"/>
            <p:cNvSpPr/>
            <p:nvPr/>
          </p:nvSpPr>
          <p:spPr>
            <a:xfrm>
              <a:off x="1108060" y="4171447"/>
              <a:ext cx="650945" cy="370301"/>
            </a:xfrm>
            <a:prstGeom prst="rect">
              <a:avLst/>
            </a:prstGeom>
            <a:noFill/>
          </p:spPr>
          <p:style>
            <a:lnRef idx="0">
              <a:scrgbClr r="0" g="0" b="0"/>
            </a:lnRef>
            <a:fillRef idx="1003">
              <a:schemeClr val="lt2"/>
            </a:fillRef>
            <a:effectRef idx="0">
              <a:scrgbClr r="0" g="0" b="0"/>
            </a:effectRef>
            <a:fontRef idx="major"/>
          </p:style>
          <p:txBody>
            <a:bodyPr wrap="none">
              <a:spAutoFit/>
            </a:bodyPr>
            <a:lstStyle/>
            <a:p>
              <a:pPr fontAlgn="auto">
                <a:spcBef>
                  <a:spcPts val="0"/>
                </a:spcBef>
                <a:spcAft>
                  <a:spcPts val="0"/>
                </a:spcAft>
                <a:defRPr/>
              </a:pPr>
              <a:r>
                <a:rPr lang="ja-JP" altLang="en-US" b="1" dirty="0">
                  <a:effectLst>
                    <a:outerShdw blurRad="38100" dist="38100" dir="2700000" algn="tl">
                      <a:srgbClr val="000000">
                        <a:alpha val="43137"/>
                      </a:srgbClr>
                    </a:outerShdw>
                  </a:effectLst>
                </a:rPr>
                <a:t>復活</a:t>
              </a:r>
              <a:endParaRPr lang="en-US" altLang="ja-JP" b="1" dirty="0">
                <a:effectLst>
                  <a:outerShdw blurRad="38100" dist="38100" dir="2700000" algn="tl">
                    <a:srgbClr val="000000">
                      <a:alpha val="43137"/>
                    </a:srgbClr>
                  </a:outerShdw>
                </a:effectLst>
              </a:endParaRPr>
            </a:p>
          </p:txBody>
        </p:sp>
      </p:grpSp>
      <p:sp>
        <p:nvSpPr>
          <p:cNvPr id="8" name="上矢印 7"/>
          <p:cNvSpPr/>
          <p:nvPr/>
        </p:nvSpPr>
        <p:spPr>
          <a:xfrm>
            <a:off x="1011238" y="2362200"/>
            <a:ext cx="720725" cy="1066800"/>
          </a:xfrm>
          <a:prstGeom prst="upArrow">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ja-JP" altLang="en-US" dirty="0"/>
          </a:p>
        </p:txBody>
      </p:sp>
      <p:sp>
        <p:nvSpPr>
          <p:cNvPr id="17" name="フローチャート : 代替処理 16"/>
          <p:cNvSpPr/>
          <p:nvPr/>
        </p:nvSpPr>
        <p:spPr>
          <a:xfrm>
            <a:off x="900113" y="2447925"/>
            <a:ext cx="7200900" cy="1223963"/>
          </a:xfrm>
          <a:prstGeom prst="flowChartAlternateProcess">
            <a:avLst/>
          </a:prstGeom>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r>
              <a:rPr lang="ja-JP" altLang="en-US" sz="3200" dirty="0"/>
              <a:t>キリストの復活・昇天・</a:t>
            </a:r>
            <a:r>
              <a:rPr lang="en-US" altLang="ja-JP" sz="3200" dirty="0"/>
              <a:t>70</a:t>
            </a:r>
            <a:r>
              <a:rPr lang="ja-JP" altLang="en-US" sz="3200" dirty="0"/>
              <a:t>年の来臨以降、</a:t>
            </a:r>
            <a:endParaRPr lang="en-US" altLang="ja-JP" sz="3200" dirty="0"/>
          </a:p>
          <a:p>
            <a:pPr algn="ctr" fontAlgn="auto">
              <a:spcBef>
                <a:spcPts val="0"/>
              </a:spcBef>
              <a:spcAft>
                <a:spcPts val="0"/>
              </a:spcAft>
              <a:defRPr/>
            </a:pPr>
            <a:r>
              <a:rPr lang="ja-JP" altLang="en-US" sz="3200" dirty="0"/>
              <a:t>全世界がキリストの王国となった。</a:t>
            </a:r>
            <a:endParaRPr lang="en-US" altLang="ja-JP" sz="3200" dirty="0"/>
          </a:p>
        </p:txBody>
      </p:sp>
      <p:grpSp>
        <p:nvGrpSpPr>
          <p:cNvPr id="10" name="グループ化 9"/>
          <p:cNvGrpSpPr>
            <a:grpSpLocks/>
          </p:cNvGrpSpPr>
          <p:nvPr/>
        </p:nvGrpSpPr>
        <p:grpSpPr bwMode="auto">
          <a:xfrm>
            <a:off x="5632450" y="388938"/>
            <a:ext cx="1955800" cy="2141537"/>
            <a:chOff x="5631719" y="388675"/>
            <a:chExt cx="1957237" cy="2141539"/>
          </a:xfrm>
        </p:grpSpPr>
        <p:sp>
          <p:nvSpPr>
            <p:cNvPr id="2" name="下カーブ矢印 1"/>
            <p:cNvSpPr/>
            <p:nvPr/>
          </p:nvSpPr>
          <p:spPr>
            <a:xfrm rot="2838713">
              <a:off x="5128085" y="943109"/>
              <a:ext cx="2090739" cy="1083470"/>
            </a:xfrm>
            <a:prstGeom prst="curvedDownArrow">
              <a:avLst>
                <a:gd name="adj1" fmla="val 25000"/>
                <a:gd name="adj2" fmla="val 115888"/>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solidFill>
                  <a:schemeClr val="tx1"/>
                </a:solidFill>
              </a:endParaRPr>
            </a:p>
          </p:txBody>
        </p:sp>
        <p:sp>
          <p:nvSpPr>
            <p:cNvPr id="43016" name="テキスト ボックス 3"/>
            <p:cNvSpPr txBox="1">
              <a:spLocks noChangeArrowheads="1"/>
            </p:cNvSpPr>
            <p:nvPr/>
          </p:nvSpPr>
          <p:spPr bwMode="auto">
            <a:xfrm>
              <a:off x="6259746" y="388675"/>
              <a:ext cx="1329210" cy="646331"/>
            </a:xfrm>
            <a:prstGeom prst="rect">
              <a:avLst/>
            </a:prstGeom>
            <a:noFill/>
            <a:ln w="9525">
              <a:noFill/>
              <a:miter lim="800000"/>
              <a:headEnd/>
              <a:tailEnd/>
            </a:ln>
          </p:spPr>
          <p:txBody>
            <a:bodyPr wrap="none">
              <a:spAutoFit/>
            </a:bodyPr>
            <a:lstStyle/>
            <a:p>
              <a:pPr algn="ctr"/>
              <a:r>
                <a:rPr lang="ja-JP" altLang="en-US" b="1">
                  <a:latin typeface="Calibri" pitchFamily="34" charset="0"/>
                </a:rPr>
                <a:t>紀元</a:t>
              </a:r>
              <a:r>
                <a:rPr lang="en-US" altLang="ja-JP" b="1">
                  <a:latin typeface="Calibri" pitchFamily="34" charset="0"/>
                </a:rPr>
                <a:t>70</a:t>
              </a:r>
              <a:r>
                <a:rPr lang="ja-JP" altLang="en-US" b="1">
                  <a:latin typeface="Calibri" pitchFamily="34" charset="0"/>
                </a:rPr>
                <a:t>年に</a:t>
              </a:r>
              <a:endParaRPr lang="en-US" altLang="ja-JP" b="1">
                <a:latin typeface="Calibri" pitchFamily="34" charset="0"/>
              </a:endParaRPr>
            </a:p>
            <a:p>
              <a:pPr algn="ctr"/>
              <a:r>
                <a:rPr lang="ja-JP" altLang="en-US" b="1">
                  <a:latin typeface="Calibri" pitchFamily="34" charset="0"/>
                </a:rPr>
                <a:t>来臨</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雲 2"/>
          <p:cNvSpPr/>
          <p:nvPr/>
        </p:nvSpPr>
        <p:spPr>
          <a:xfrm>
            <a:off x="255588" y="476250"/>
            <a:ext cx="8539162" cy="5040313"/>
          </a:xfrm>
          <a:prstGeom prst="cloud">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2400" b="1" dirty="0"/>
              <a:t>「神は、キリストを死者の中からよみがえらせ、天上においてご自分の右の座に座らせて、すべての支配、権威、権力、主権の上に・・・置かれました。」</a:t>
            </a:r>
            <a:br>
              <a:rPr lang="ja-JP" altLang="en-US" sz="2400" b="1" dirty="0"/>
            </a:br>
            <a:r>
              <a:rPr lang="ja-JP" altLang="en-US" sz="2400" b="1" dirty="0"/>
              <a:t>（エペソ１・２０）</a:t>
            </a:r>
            <a:endParaRPr lang="en-US" altLang="ja-JP" sz="2400" b="1" dirty="0"/>
          </a:p>
        </p:txBody>
      </p:sp>
      <p:sp>
        <p:nvSpPr>
          <p:cNvPr id="4" name="雲 3"/>
          <p:cNvSpPr/>
          <p:nvPr/>
        </p:nvSpPr>
        <p:spPr>
          <a:xfrm>
            <a:off x="255588" y="476250"/>
            <a:ext cx="8539162" cy="5040313"/>
          </a:xfrm>
          <a:prstGeom prst="cloud">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ja-JP" sz="2800" dirty="0">
                <a:solidFill>
                  <a:schemeClr val="tx2">
                    <a:lumMod val="50000"/>
                  </a:schemeClr>
                </a:solidFill>
              </a:rPr>
              <a:t>「わたしは</a:t>
            </a:r>
            <a:r>
              <a:rPr lang="ja-JP" altLang="ja-JP" sz="2800" b="1" dirty="0">
                <a:solidFill>
                  <a:schemeClr val="tx2">
                    <a:lumMod val="50000"/>
                  </a:schemeClr>
                </a:solidFill>
              </a:rPr>
              <a:t>天地</a:t>
            </a:r>
            <a:r>
              <a:rPr lang="ja-JP" altLang="ja-JP" sz="2800" dirty="0">
                <a:solidFill>
                  <a:schemeClr val="tx2">
                    <a:lumMod val="50000"/>
                  </a:schemeClr>
                </a:solidFill>
              </a:rPr>
              <a:t>において</a:t>
            </a:r>
            <a:r>
              <a:rPr lang="ja-JP" altLang="ja-JP" sz="4000" b="1" dirty="0">
                <a:solidFill>
                  <a:srgbClr val="FF0000"/>
                </a:solidFill>
              </a:rPr>
              <a:t>一切の権威</a:t>
            </a:r>
            <a:r>
              <a:rPr lang="ja-JP" altLang="ja-JP" sz="2800" b="1" dirty="0">
                <a:solidFill>
                  <a:schemeClr val="tx2">
                    <a:lumMod val="50000"/>
                  </a:schemeClr>
                </a:solidFill>
              </a:rPr>
              <a:t>を与えられた」（マタイ28・18）</a:t>
            </a:r>
            <a:endParaRPr lang="en-US" altLang="ja-JP" sz="2800" b="1" dirty="0">
              <a:solidFill>
                <a:schemeClr val="tx2">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正方形/長方形 4"/>
          <p:cNvSpPr>
            <a:spLocks noChangeArrowheads="1"/>
          </p:cNvSpPr>
          <p:nvPr/>
        </p:nvSpPr>
        <p:spPr bwMode="auto">
          <a:xfrm>
            <a:off x="755650" y="177800"/>
            <a:ext cx="7632700" cy="830263"/>
          </a:xfrm>
          <a:prstGeom prst="rect">
            <a:avLst/>
          </a:prstGeom>
          <a:solidFill>
            <a:srgbClr val="FFFF00"/>
          </a:solidFill>
          <a:ln w="9525">
            <a:noFill/>
            <a:miter lim="800000"/>
            <a:headEnd/>
            <a:tailEnd/>
          </a:ln>
        </p:spPr>
        <p:txBody>
          <a:bodyPr>
            <a:spAutoFit/>
          </a:bodyPr>
          <a:lstStyle/>
          <a:p>
            <a:pPr algn="ctr"/>
            <a:r>
              <a:rPr lang="ja-JP" altLang="en-US" sz="2400" b="1">
                <a:latin typeface="Calibri" pitchFamily="34" charset="0"/>
              </a:rPr>
              <a:t>神の存在と聖書は、人間の認識の前提であり、証明は不要であるとする立場。</a:t>
            </a:r>
          </a:p>
        </p:txBody>
      </p:sp>
      <p:sp>
        <p:nvSpPr>
          <p:cNvPr id="3" name="台形 2"/>
          <p:cNvSpPr/>
          <p:nvPr/>
        </p:nvSpPr>
        <p:spPr>
          <a:xfrm>
            <a:off x="1187450" y="4508500"/>
            <a:ext cx="2879725" cy="1008063"/>
          </a:xfrm>
          <a:prstGeom prst="trapezoid">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b="1" dirty="0">
                <a:solidFill>
                  <a:schemeClr val="tx1"/>
                </a:solidFill>
              </a:rPr>
              <a:t>神の自己認識</a:t>
            </a:r>
          </a:p>
        </p:txBody>
      </p:sp>
      <p:sp>
        <p:nvSpPr>
          <p:cNvPr id="7" name="台形 6"/>
          <p:cNvSpPr/>
          <p:nvPr/>
        </p:nvSpPr>
        <p:spPr>
          <a:xfrm>
            <a:off x="5003800" y="4508500"/>
            <a:ext cx="2881313" cy="1008063"/>
          </a:xfrm>
          <a:prstGeom prst="trapezoid">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b="1" dirty="0">
                <a:solidFill>
                  <a:schemeClr val="tx1"/>
                </a:solidFill>
              </a:rPr>
              <a:t>人間理性</a:t>
            </a:r>
          </a:p>
        </p:txBody>
      </p:sp>
      <p:sp>
        <p:nvSpPr>
          <p:cNvPr id="16388" name="正方形/長方形 7"/>
          <p:cNvSpPr>
            <a:spLocks noChangeArrowheads="1"/>
          </p:cNvSpPr>
          <p:nvPr/>
        </p:nvSpPr>
        <p:spPr bwMode="auto">
          <a:xfrm>
            <a:off x="1411288" y="5732463"/>
            <a:ext cx="2376487" cy="461962"/>
          </a:xfrm>
          <a:prstGeom prst="rect">
            <a:avLst/>
          </a:prstGeom>
          <a:gradFill rotWithShape="1">
            <a:gsLst>
              <a:gs pos="0">
                <a:srgbClr val="A0A000"/>
              </a:gs>
              <a:gs pos="50000">
                <a:srgbClr val="E6E600"/>
              </a:gs>
              <a:gs pos="100000">
                <a:srgbClr val="FFFF00"/>
              </a:gs>
            </a:gsLst>
            <a:lin ang="0" scaled="1"/>
          </a:gradFill>
          <a:ln w="9525">
            <a:noFill/>
            <a:miter lim="800000"/>
            <a:headEnd/>
            <a:tailEnd/>
          </a:ln>
        </p:spPr>
        <p:txBody>
          <a:bodyPr>
            <a:spAutoFit/>
          </a:bodyPr>
          <a:lstStyle/>
          <a:p>
            <a:pPr algn="ctr"/>
            <a:r>
              <a:rPr lang="ja-JP" altLang="en-US" sz="2400" b="1">
                <a:latin typeface="Calibri" pitchFamily="34" charset="0"/>
              </a:rPr>
              <a:t>前提主義</a:t>
            </a:r>
          </a:p>
        </p:txBody>
      </p:sp>
      <p:sp>
        <p:nvSpPr>
          <p:cNvPr id="16389" name="正方形/長方形 8"/>
          <p:cNvSpPr>
            <a:spLocks noChangeArrowheads="1"/>
          </p:cNvSpPr>
          <p:nvPr/>
        </p:nvSpPr>
        <p:spPr bwMode="auto">
          <a:xfrm>
            <a:off x="5308600" y="5754688"/>
            <a:ext cx="2376488" cy="461962"/>
          </a:xfrm>
          <a:prstGeom prst="rect">
            <a:avLst/>
          </a:prstGeom>
          <a:gradFill rotWithShape="1">
            <a:gsLst>
              <a:gs pos="0">
                <a:srgbClr val="A0A000"/>
              </a:gs>
              <a:gs pos="50000">
                <a:srgbClr val="E6E600"/>
              </a:gs>
              <a:gs pos="100000">
                <a:srgbClr val="FFFF00"/>
              </a:gs>
            </a:gsLst>
            <a:lin ang="0" scaled="1"/>
          </a:gradFill>
          <a:ln w="9525">
            <a:noFill/>
            <a:miter lim="800000"/>
            <a:headEnd/>
            <a:tailEnd/>
          </a:ln>
        </p:spPr>
        <p:txBody>
          <a:bodyPr>
            <a:spAutoFit/>
          </a:bodyPr>
          <a:lstStyle/>
          <a:p>
            <a:pPr algn="ctr"/>
            <a:r>
              <a:rPr lang="ja-JP" altLang="en-US" sz="2400" b="1">
                <a:latin typeface="Calibri" pitchFamily="34" charset="0"/>
              </a:rPr>
              <a:t>ヒューマニズム</a:t>
            </a:r>
          </a:p>
        </p:txBody>
      </p:sp>
      <p:sp>
        <p:nvSpPr>
          <p:cNvPr id="10" name="台形 9"/>
          <p:cNvSpPr/>
          <p:nvPr/>
        </p:nvSpPr>
        <p:spPr>
          <a:xfrm>
            <a:off x="1684338" y="3429000"/>
            <a:ext cx="1916112" cy="1008063"/>
          </a:xfrm>
          <a:prstGeom prst="trapezoid">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b="1" dirty="0">
                <a:solidFill>
                  <a:schemeClr val="tx1"/>
                </a:solidFill>
              </a:rPr>
              <a:t>聖書</a:t>
            </a:r>
          </a:p>
        </p:txBody>
      </p:sp>
      <p:sp>
        <p:nvSpPr>
          <p:cNvPr id="11" name="台形 10"/>
          <p:cNvSpPr/>
          <p:nvPr/>
        </p:nvSpPr>
        <p:spPr>
          <a:xfrm>
            <a:off x="2133600" y="2487613"/>
            <a:ext cx="1023938" cy="868362"/>
          </a:xfrm>
          <a:prstGeom prst="trapezoid">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b="1" dirty="0">
                <a:solidFill>
                  <a:schemeClr val="tx1"/>
                </a:solidFill>
              </a:rPr>
              <a:t>科学</a:t>
            </a:r>
          </a:p>
        </p:txBody>
      </p:sp>
      <p:sp>
        <p:nvSpPr>
          <p:cNvPr id="12" name="台形 11"/>
          <p:cNvSpPr/>
          <p:nvPr/>
        </p:nvSpPr>
        <p:spPr>
          <a:xfrm>
            <a:off x="5492750" y="3429000"/>
            <a:ext cx="1914525" cy="1008063"/>
          </a:xfrm>
          <a:prstGeom prst="trapezoid">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b="1" dirty="0">
                <a:solidFill>
                  <a:schemeClr val="tx1"/>
                </a:solidFill>
              </a:rPr>
              <a:t>科学</a:t>
            </a:r>
          </a:p>
        </p:txBody>
      </p:sp>
      <p:sp>
        <p:nvSpPr>
          <p:cNvPr id="13" name="台形 12"/>
          <p:cNvSpPr/>
          <p:nvPr/>
        </p:nvSpPr>
        <p:spPr>
          <a:xfrm>
            <a:off x="5942013" y="2487613"/>
            <a:ext cx="1023937" cy="868362"/>
          </a:xfrm>
          <a:prstGeom prst="trapezoid">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b="1" dirty="0">
                <a:solidFill>
                  <a:schemeClr val="tx1"/>
                </a:solidFill>
              </a:rPr>
              <a:t>聖書</a:t>
            </a:r>
          </a:p>
        </p:txBody>
      </p:sp>
      <p:grpSp>
        <p:nvGrpSpPr>
          <p:cNvPr id="16394" name="グループ化 13"/>
          <p:cNvGrpSpPr>
            <a:grpSpLocks/>
          </p:cNvGrpSpPr>
          <p:nvPr/>
        </p:nvGrpSpPr>
        <p:grpSpPr bwMode="auto">
          <a:xfrm>
            <a:off x="2441575" y="1778000"/>
            <a:ext cx="1346200" cy="576263"/>
            <a:chOff x="2441106" y="1777405"/>
            <a:chExt cx="1347396" cy="576064"/>
          </a:xfrm>
        </p:grpSpPr>
        <p:sp>
          <p:nvSpPr>
            <p:cNvPr id="6" name="二等辺三角形 5"/>
            <p:cNvSpPr/>
            <p:nvPr/>
          </p:nvSpPr>
          <p:spPr>
            <a:xfrm>
              <a:off x="2441106" y="1777405"/>
              <a:ext cx="403583" cy="576064"/>
            </a:xfrm>
            <a:prstGeom prst="triangl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b="1" dirty="0">
                <a:solidFill>
                  <a:schemeClr val="tx1"/>
                </a:solidFill>
              </a:endParaRPr>
            </a:p>
          </p:txBody>
        </p:sp>
        <p:sp>
          <p:nvSpPr>
            <p:cNvPr id="16398" name="正方形/長方形 14"/>
            <p:cNvSpPr>
              <a:spLocks noChangeArrowheads="1"/>
            </p:cNvSpPr>
            <p:nvPr/>
          </p:nvSpPr>
          <p:spPr bwMode="auto">
            <a:xfrm>
              <a:off x="2815826" y="1972968"/>
              <a:ext cx="972676" cy="369332"/>
            </a:xfrm>
            <a:prstGeom prst="rect">
              <a:avLst/>
            </a:prstGeom>
            <a:noFill/>
            <a:ln w="9525">
              <a:noFill/>
              <a:miter lim="800000"/>
              <a:headEnd/>
              <a:tailEnd/>
            </a:ln>
          </p:spPr>
          <p:txBody>
            <a:bodyPr>
              <a:spAutoFit/>
            </a:bodyPr>
            <a:lstStyle/>
            <a:p>
              <a:pPr algn="ctr"/>
              <a:r>
                <a:rPr lang="ja-JP" altLang="en-US" b="1">
                  <a:solidFill>
                    <a:srgbClr val="002060"/>
                  </a:solidFill>
                  <a:latin typeface="Calibri" pitchFamily="34" charset="0"/>
                </a:rPr>
                <a:t>知識</a:t>
              </a:r>
            </a:p>
          </p:txBody>
        </p:sp>
      </p:grpSp>
      <p:sp>
        <p:nvSpPr>
          <p:cNvPr id="18" name="二等辺三角形 17"/>
          <p:cNvSpPr/>
          <p:nvPr/>
        </p:nvSpPr>
        <p:spPr>
          <a:xfrm>
            <a:off x="6253163" y="1778000"/>
            <a:ext cx="403225" cy="576263"/>
          </a:xfrm>
          <a:prstGeom prst="triangl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b="1" u="sng" dirty="0">
              <a:solidFill>
                <a:schemeClr val="tx1"/>
              </a:solidFill>
            </a:endParaRPr>
          </a:p>
        </p:txBody>
      </p:sp>
      <p:sp>
        <p:nvSpPr>
          <p:cNvPr id="16396" name="正方形/長方形 18"/>
          <p:cNvSpPr>
            <a:spLocks noChangeArrowheads="1"/>
          </p:cNvSpPr>
          <p:nvPr/>
        </p:nvSpPr>
        <p:spPr bwMode="auto">
          <a:xfrm>
            <a:off x="6656388" y="1960563"/>
            <a:ext cx="971550" cy="368300"/>
          </a:xfrm>
          <a:prstGeom prst="rect">
            <a:avLst/>
          </a:prstGeom>
          <a:noFill/>
          <a:ln w="9525">
            <a:noFill/>
            <a:miter lim="800000"/>
            <a:headEnd/>
            <a:tailEnd/>
          </a:ln>
        </p:spPr>
        <p:txBody>
          <a:bodyPr>
            <a:spAutoFit/>
          </a:bodyPr>
          <a:lstStyle/>
          <a:p>
            <a:pPr algn="ctr"/>
            <a:r>
              <a:rPr lang="ja-JP" altLang="en-US" b="1">
                <a:latin typeface="Calibri" pitchFamily="34" charset="0"/>
              </a:rPr>
              <a:t>知識</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a:spLocks noChangeArrowheads="1"/>
          </p:cNvSpPr>
          <p:nvPr/>
        </p:nvSpPr>
        <p:spPr bwMode="auto">
          <a:xfrm>
            <a:off x="466725" y="5589588"/>
            <a:ext cx="8604250" cy="522287"/>
          </a:xfrm>
          <a:prstGeom prst="rect">
            <a:avLst/>
          </a:prstGeom>
          <a:noFill/>
          <a:ln w="9525">
            <a:noFill/>
            <a:miter lim="800000"/>
            <a:headEnd/>
            <a:tailEnd/>
          </a:ln>
        </p:spPr>
        <p:txBody>
          <a:bodyPr>
            <a:spAutoFit/>
          </a:bodyPr>
          <a:lstStyle/>
          <a:p>
            <a:pPr algn="ctr"/>
            <a:r>
              <a:rPr lang="ja-JP" altLang="en-US" sz="2800">
                <a:latin typeface="Calibri" pitchFamily="34" charset="0"/>
              </a:rPr>
              <a:t>キリストとともにクリスチャンも王である</a:t>
            </a:r>
            <a:endParaRPr lang="en-US" altLang="ja-JP" sz="2800">
              <a:latin typeface="Calibri" pitchFamily="34" charset="0"/>
            </a:endParaRPr>
          </a:p>
        </p:txBody>
      </p:sp>
      <p:grpSp>
        <p:nvGrpSpPr>
          <p:cNvPr id="2" name="グループ化 1"/>
          <p:cNvGrpSpPr>
            <a:grpSpLocks/>
          </p:cNvGrpSpPr>
          <p:nvPr/>
        </p:nvGrpSpPr>
        <p:grpSpPr bwMode="auto">
          <a:xfrm>
            <a:off x="6034088" y="966788"/>
            <a:ext cx="1476375" cy="1728787"/>
            <a:chOff x="6034851" y="966929"/>
            <a:chExt cx="1475084" cy="1728501"/>
          </a:xfrm>
        </p:grpSpPr>
        <p:sp>
          <p:nvSpPr>
            <p:cNvPr id="45073" name="正方形/長方形 8"/>
            <p:cNvSpPr>
              <a:spLocks noChangeArrowheads="1"/>
            </p:cNvSpPr>
            <p:nvPr/>
          </p:nvSpPr>
          <p:spPr bwMode="auto">
            <a:xfrm>
              <a:off x="6034851" y="2295320"/>
              <a:ext cx="1475084" cy="400110"/>
            </a:xfrm>
            <a:prstGeom prst="rect">
              <a:avLst/>
            </a:prstGeom>
            <a:noFill/>
            <a:ln w="9525">
              <a:noFill/>
              <a:miter lim="800000"/>
              <a:headEnd/>
              <a:tailEnd/>
            </a:ln>
          </p:spPr>
          <p:txBody>
            <a:bodyPr wrap="none">
              <a:spAutoFit/>
            </a:bodyPr>
            <a:lstStyle/>
            <a:p>
              <a:r>
                <a:rPr lang="ja-JP" altLang="en-US" sz="2000">
                  <a:latin typeface="Calibri" pitchFamily="34" charset="0"/>
                </a:rPr>
                <a:t>クリスチャン</a:t>
              </a:r>
              <a:endParaRPr lang="en-US" altLang="ja-JP" sz="2000">
                <a:latin typeface="Calibri" pitchFamily="34" charset="0"/>
              </a:endParaRPr>
            </a:p>
          </p:txBody>
        </p:sp>
        <p:pic>
          <p:nvPicPr>
            <p:cNvPr id="45074" name="Picture 2"/>
            <p:cNvPicPr>
              <a:picLocks noChangeAspect="1" noChangeArrowheads="1"/>
            </p:cNvPicPr>
            <p:nvPr/>
          </p:nvPicPr>
          <p:blipFill>
            <a:blip r:embed="rId2"/>
            <a:srcRect/>
            <a:stretch>
              <a:fillRect/>
            </a:stretch>
          </p:blipFill>
          <p:spPr bwMode="auto">
            <a:xfrm>
              <a:off x="6150963" y="966929"/>
              <a:ext cx="1168673" cy="1350622"/>
            </a:xfrm>
            <a:prstGeom prst="rect">
              <a:avLst/>
            </a:prstGeom>
            <a:noFill/>
            <a:ln w="9525">
              <a:noFill/>
              <a:miter lim="800000"/>
              <a:headEnd/>
              <a:tailEnd/>
            </a:ln>
          </p:spPr>
        </p:pic>
      </p:grpSp>
      <p:sp>
        <p:nvSpPr>
          <p:cNvPr id="45059" name="正方形/長方形 11"/>
          <p:cNvSpPr>
            <a:spLocks noChangeArrowheads="1"/>
          </p:cNvSpPr>
          <p:nvPr/>
        </p:nvSpPr>
        <p:spPr bwMode="auto">
          <a:xfrm>
            <a:off x="5435600" y="1381125"/>
            <a:ext cx="544513" cy="522288"/>
          </a:xfrm>
          <a:prstGeom prst="rect">
            <a:avLst/>
          </a:prstGeom>
          <a:noFill/>
          <a:ln w="9525">
            <a:noFill/>
            <a:miter lim="800000"/>
            <a:headEnd/>
            <a:tailEnd/>
          </a:ln>
        </p:spPr>
        <p:txBody>
          <a:bodyPr wrap="none">
            <a:spAutoFit/>
          </a:bodyPr>
          <a:lstStyle/>
          <a:p>
            <a:r>
              <a:rPr lang="ja-JP" altLang="en-US" sz="2800">
                <a:latin typeface="Calibri" pitchFamily="34" charset="0"/>
              </a:rPr>
              <a:t>＋</a:t>
            </a:r>
            <a:endParaRPr lang="en-US" altLang="ja-JP" sz="2800">
              <a:latin typeface="Calibri" pitchFamily="34" charset="0"/>
            </a:endParaRPr>
          </a:p>
        </p:txBody>
      </p:sp>
      <p:grpSp>
        <p:nvGrpSpPr>
          <p:cNvPr id="45060" name="グループ化 12"/>
          <p:cNvGrpSpPr>
            <a:grpSpLocks/>
          </p:cNvGrpSpPr>
          <p:nvPr/>
        </p:nvGrpSpPr>
        <p:grpSpPr bwMode="auto">
          <a:xfrm>
            <a:off x="2290763" y="692150"/>
            <a:ext cx="4103687" cy="4240213"/>
            <a:chOff x="2508068" y="692696"/>
            <a:chExt cx="4104456" cy="4239016"/>
          </a:xfrm>
        </p:grpSpPr>
        <p:grpSp>
          <p:nvGrpSpPr>
            <p:cNvPr id="45064" name="グループ化 13"/>
            <p:cNvGrpSpPr>
              <a:grpSpLocks/>
            </p:cNvGrpSpPr>
            <p:nvPr/>
          </p:nvGrpSpPr>
          <p:grpSpPr bwMode="auto">
            <a:xfrm>
              <a:off x="2508068" y="692696"/>
              <a:ext cx="4104456" cy="4239016"/>
              <a:chOff x="2508068" y="692696"/>
              <a:chExt cx="4104456" cy="4239016"/>
            </a:xfrm>
          </p:grpSpPr>
          <p:sp>
            <p:nvSpPr>
              <p:cNvPr id="17" name="二等辺三角形 16"/>
              <p:cNvSpPr/>
              <p:nvPr/>
            </p:nvSpPr>
            <p:spPr>
              <a:xfrm>
                <a:off x="3840778" y="692696"/>
                <a:ext cx="1451864" cy="1440517"/>
              </a:xfrm>
              <a:prstGeom prst="triangle">
                <a:avLst>
                  <a:gd name="adj" fmla="val 50000"/>
                </a:avLst>
              </a:prstGeom>
            </p:spPr>
            <p:style>
              <a:lnRef idx="0">
                <a:schemeClr val="accent2"/>
              </a:lnRef>
              <a:fillRef idx="1003">
                <a:schemeClr val="lt2"/>
              </a:fillRef>
              <a:effectRef idx="3">
                <a:schemeClr val="accent2"/>
              </a:effectRef>
              <a:fontRef idx="minor">
                <a:schemeClr val="lt1"/>
              </a:fontRef>
            </p:style>
            <p:txBody>
              <a:bodyPr anchor="ctr"/>
              <a:lstStyle/>
              <a:p>
                <a:pPr algn="ctr" fontAlgn="auto">
                  <a:spcBef>
                    <a:spcPts val="0"/>
                  </a:spcBef>
                  <a:spcAft>
                    <a:spcPts val="0"/>
                  </a:spcAft>
                  <a:defRPr/>
                </a:pPr>
                <a:endParaRPr lang="ja-JP" altLang="en-US" sz="1600" dirty="0">
                  <a:effectLst>
                    <a:outerShdw blurRad="38100" dist="38100" dir="2700000" algn="tl">
                      <a:srgbClr val="000000">
                        <a:alpha val="43137"/>
                      </a:srgbClr>
                    </a:outerShdw>
                  </a:effectLst>
                </a:endParaRPr>
              </a:p>
            </p:txBody>
          </p:sp>
          <p:sp>
            <p:nvSpPr>
              <p:cNvPr id="18" name="台形 17"/>
              <p:cNvSpPr/>
              <p:nvPr/>
            </p:nvSpPr>
            <p:spPr>
              <a:xfrm>
                <a:off x="2508068" y="2411432"/>
                <a:ext cx="4104456" cy="2520280"/>
              </a:xfrm>
              <a:prstGeom prst="trapezoid">
                <a:avLst>
                  <a:gd name="adj" fmla="val 49188"/>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ja-JP" altLang="en-US" dirty="0"/>
              </a:p>
            </p:txBody>
          </p:sp>
        </p:grpSp>
        <p:sp>
          <p:nvSpPr>
            <p:cNvPr id="15" name="正方形/長方形 14"/>
            <p:cNvSpPr/>
            <p:nvPr/>
          </p:nvSpPr>
          <p:spPr>
            <a:xfrm>
              <a:off x="3005048" y="1395760"/>
              <a:ext cx="3169244" cy="8633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2800" dirty="0">
                  <a:solidFill>
                    <a:schemeClr val="tx1"/>
                  </a:solidFill>
                  <a:effectLst>
                    <a:outerShdw blurRad="38100" dist="38100" dir="2700000" algn="tl">
                      <a:srgbClr val="000000">
                        <a:alpha val="43137"/>
                      </a:srgbClr>
                    </a:outerShdw>
                  </a:effectLst>
                </a:rPr>
                <a:t>キリスト</a:t>
              </a:r>
            </a:p>
          </p:txBody>
        </p:sp>
        <p:sp>
          <p:nvSpPr>
            <p:cNvPr id="16" name="正方形/長方形 15"/>
            <p:cNvSpPr/>
            <p:nvPr/>
          </p:nvSpPr>
          <p:spPr>
            <a:xfrm>
              <a:off x="3005048" y="3268482"/>
              <a:ext cx="3169244" cy="8649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2800" dirty="0">
                  <a:effectLst>
                    <a:outerShdw blurRad="38100" dist="38100" dir="2700000" algn="tl">
                      <a:srgbClr val="000000">
                        <a:alpha val="43137"/>
                      </a:srgbClr>
                    </a:outerShdw>
                  </a:effectLst>
                </a:rPr>
                <a:t>世界</a:t>
              </a:r>
            </a:p>
          </p:txBody>
        </p:sp>
      </p:grpSp>
      <p:sp>
        <p:nvSpPr>
          <p:cNvPr id="3" name="雲 2"/>
          <p:cNvSpPr/>
          <p:nvPr/>
        </p:nvSpPr>
        <p:spPr>
          <a:xfrm>
            <a:off x="107950" y="215900"/>
            <a:ext cx="8785225" cy="5400675"/>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2800" dirty="0">
                <a:solidFill>
                  <a:schemeClr val="tx1"/>
                </a:solidFill>
              </a:rPr>
              <a:t>　「あなたがたは、バプテスマによってキリストとともに葬られ、また、キリストを死者の中からよみがえらせた神の力を信じる信仰によって、キリストとともによみがえらされたのです。」（コロサイ２・１２）</a:t>
            </a:r>
          </a:p>
        </p:txBody>
      </p:sp>
      <p:sp>
        <p:nvSpPr>
          <p:cNvPr id="21" name="雲 20"/>
          <p:cNvSpPr/>
          <p:nvPr/>
        </p:nvSpPr>
        <p:spPr>
          <a:xfrm>
            <a:off x="85725" y="209550"/>
            <a:ext cx="8785225" cy="5400675"/>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2800" dirty="0">
                <a:solidFill>
                  <a:schemeClr val="tx1"/>
                </a:solidFill>
              </a:rPr>
              <a:t>　　</a:t>
            </a:r>
            <a:r>
              <a:rPr lang="ja-JP" altLang="en-US" sz="3600" dirty="0">
                <a:solidFill>
                  <a:schemeClr val="tx1"/>
                </a:solidFill>
              </a:rPr>
              <a:t>「・・・神は、キリスト・イエスにおいて、ともによみがえらせ、ともに</a:t>
            </a:r>
            <a:r>
              <a:rPr lang="ja-JP" altLang="en-US" sz="3600" dirty="0">
                <a:solidFill>
                  <a:srgbClr val="FF0000"/>
                </a:solidFill>
              </a:rPr>
              <a:t>天の所に座らせてくださいました</a:t>
            </a:r>
            <a:r>
              <a:rPr lang="ja-JP" altLang="en-US" sz="3600" dirty="0">
                <a:solidFill>
                  <a:schemeClr val="tx1"/>
                </a:solidFill>
              </a:rPr>
              <a:t>。」</a:t>
            </a:r>
            <a:endParaRPr lang="en-US" altLang="ja-JP" sz="3600" dirty="0">
              <a:solidFill>
                <a:schemeClr val="tx1"/>
              </a:solidFill>
            </a:endParaRPr>
          </a:p>
          <a:p>
            <a:pPr algn="ctr" fontAlgn="auto">
              <a:spcBef>
                <a:spcPts val="0"/>
              </a:spcBef>
              <a:spcAft>
                <a:spcPts val="0"/>
              </a:spcAft>
              <a:defRPr/>
            </a:pPr>
            <a:r>
              <a:rPr lang="ja-JP" altLang="en-US" sz="3600" dirty="0">
                <a:solidFill>
                  <a:schemeClr val="tx1"/>
                </a:solidFill>
              </a:rPr>
              <a:t>（エペソ２・６）</a:t>
            </a:r>
            <a:endParaRPr lang="ja-JP" altLang="en-US" sz="2800" dirty="0">
              <a:solidFill>
                <a:schemeClr val="tx1"/>
              </a:solidFill>
            </a:endParaRPr>
          </a:p>
        </p:txBody>
      </p:sp>
      <p:sp>
        <p:nvSpPr>
          <p:cNvPr id="22" name="雲 21"/>
          <p:cNvSpPr/>
          <p:nvPr/>
        </p:nvSpPr>
        <p:spPr>
          <a:xfrm>
            <a:off x="93663" y="201613"/>
            <a:ext cx="8783637" cy="5400675"/>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4800" dirty="0">
                <a:solidFill>
                  <a:schemeClr val="tx1"/>
                </a:solidFill>
              </a:rPr>
              <a:t>　　　「あなたがたは、</a:t>
            </a:r>
            <a:endParaRPr lang="en-US" altLang="ja-JP" sz="4800" dirty="0">
              <a:solidFill>
                <a:schemeClr val="tx1"/>
              </a:solidFill>
            </a:endParaRPr>
          </a:p>
          <a:p>
            <a:pPr algn="ctr" fontAlgn="auto">
              <a:spcBef>
                <a:spcPts val="0"/>
              </a:spcBef>
              <a:spcAft>
                <a:spcPts val="0"/>
              </a:spcAft>
              <a:defRPr/>
            </a:pPr>
            <a:r>
              <a:rPr lang="ja-JP" altLang="en-US" sz="4800" dirty="0">
                <a:solidFill>
                  <a:srgbClr val="FF0000"/>
                </a:solidFill>
              </a:rPr>
              <a:t>王</a:t>
            </a:r>
            <a:r>
              <a:rPr lang="ja-JP" altLang="en-US" sz="4800" dirty="0">
                <a:solidFill>
                  <a:schemeClr val="tx1"/>
                </a:solidFill>
              </a:rPr>
              <a:t>なる祭司です。」</a:t>
            </a:r>
            <a:endParaRPr lang="en-US" altLang="ja-JP" sz="4800" dirty="0">
              <a:solidFill>
                <a:schemeClr val="tx1"/>
              </a:solidFill>
            </a:endParaRPr>
          </a:p>
          <a:p>
            <a:pPr algn="ctr" fontAlgn="auto">
              <a:spcBef>
                <a:spcPts val="0"/>
              </a:spcBef>
              <a:spcAft>
                <a:spcPts val="0"/>
              </a:spcAft>
              <a:defRPr/>
            </a:pPr>
            <a:r>
              <a:rPr lang="ja-JP" altLang="en-US" sz="4800" dirty="0">
                <a:solidFill>
                  <a:schemeClr val="tx1"/>
                </a:solidFill>
              </a:rPr>
              <a:t>（</a:t>
            </a:r>
            <a:r>
              <a:rPr lang="en-US" altLang="ja-JP" sz="4800" dirty="0">
                <a:solidFill>
                  <a:schemeClr val="tx1"/>
                </a:solidFill>
              </a:rPr>
              <a:t>1</a:t>
            </a:r>
            <a:r>
              <a:rPr lang="ja-JP" altLang="en-US" sz="4800" dirty="0">
                <a:solidFill>
                  <a:schemeClr val="tx1"/>
                </a:solidFill>
              </a:rPr>
              <a:t>ペテロ２・９）</a:t>
            </a:r>
            <a:r>
              <a:rPr lang="ja-JP" altLang="en-US" sz="3600" dirty="0">
                <a:solidFill>
                  <a:schemeClr val="tx1"/>
                </a:solidFill>
              </a:rPr>
              <a:t/>
            </a:r>
            <a:br>
              <a:rPr lang="ja-JP" altLang="en-US" sz="3600" dirty="0">
                <a:solidFill>
                  <a:schemeClr val="tx1"/>
                </a:solidFill>
              </a:rPr>
            </a:br>
            <a:endParaRPr lang="ja-JP" altLang="en-US" sz="2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P spid="21" grpId="0" animBg="1"/>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タイトル 1"/>
          <p:cNvSpPr>
            <a:spLocks noGrp="1"/>
          </p:cNvSpPr>
          <p:nvPr>
            <p:ph type="title"/>
          </p:nvPr>
        </p:nvSpPr>
        <p:spPr/>
        <p:txBody>
          <a:bodyPr/>
          <a:lstStyle/>
          <a:p>
            <a:pPr eaLnBrk="1" hangingPunct="1"/>
            <a:r>
              <a:rPr lang="ja-JP" altLang="en-US" smtClean="0"/>
              <a:t>そもそも人間が造られた意味は</a:t>
            </a:r>
          </a:p>
        </p:txBody>
      </p:sp>
      <p:sp>
        <p:nvSpPr>
          <p:cNvPr id="46082" name="コンテンツ プレースホルダー 2"/>
          <p:cNvSpPr>
            <a:spLocks noGrp="1"/>
          </p:cNvSpPr>
          <p:nvPr>
            <p:ph idx="1"/>
          </p:nvPr>
        </p:nvSpPr>
        <p:spPr>
          <a:xfrm>
            <a:off x="468313" y="2060575"/>
            <a:ext cx="8229600" cy="4032250"/>
          </a:xfrm>
        </p:spPr>
        <p:txBody>
          <a:bodyPr/>
          <a:lstStyle/>
          <a:p>
            <a:pPr eaLnBrk="1" hangingPunct="1"/>
            <a:r>
              <a:rPr lang="ja-JP" altLang="en-US" smtClean="0"/>
              <a:t>地を支配すること。</a:t>
            </a:r>
            <a:endParaRPr lang="en-US" altLang="ja-JP" smtClean="0"/>
          </a:p>
          <a:p>
            <a:pPr eaLnBrk="1" hangingPunct="1"/>
            <a:endParaRPr lang="en-US" altLang="ja-JP" smtClean="0"/>
          </a:p>
          <a:p>
            <a:pPr eaLnBrk="1" hangingPunct="1"/>
            <a:r>
              <a:rPr lang="ja-JP" altLang="en-US" smtClean="0"/>
              <a:t>「生めよ。ふえよ。</a:t>
            </a:r>
            <a:r>
              <a:rPr lang="ja-JP" altLang="en-US" b="1" smtClean="0"/>
              <a:t>地を</a:t>
            </a:r>
            <a:r>
              <a:rPr lang="ja-JP" altLang="en-US" smtClean="0"/>
              <a:t>満たせ。</a:t>
            </a:r>
            <a:r>
              <a:rPr lang="ja-JP" altLang="en-US" b="1" smtClean="0"/>
              <a:t>地を</a:t>
            </a:r>
            <a:r>
              <a:rPr lang="ja-JP" altLang="en-US" smtClean="0"/>
              <a:t>従えよ。」（創世記</a:t>
            </a:r>
            <a:r>
              <a:rPr lang="en-US" altLang="ja-JP" smtClean="0"/>
              <a:t>1</a:t>
            </a:r>
            <a:r>
              <a:rPr lang="ja-JP" altLang="en-US" smtClean="0"/>
              <a:t>・</a:t>
            </a:r>
            <a:r>
              <a:rPr lang="en-US" altLang="ja-JP" smtClean="0"/>
              <a:t>28</a:t>
            </a:r>
            <a:r>
              <a:rPr lang="ja-JP" altLang="en-US" smtClean="0"/>
              <a:t>）</a:t>
            </a:r>
            <a:endParaRPr lang="en-US" altLang="ja-JP" smtClean="0"/>
          </a:p>
          <a:p>
            <a:pPr eaLnBrk="1" hangingPunct="1"/>
            <a:endParaRPr lang="en-US" altLang="ja-JP" smtClean="0"/>
          </a:p>
          <a:p>
            <a:pPr eaLnBrk="1" hangingPunct="1"/>
            <a:r>
              <a:rPr lang="ja-JP" altLang="en-US" smtClean="0"/>
              <a:t>世界のエデンの園化</a:t>
            </a:r>
            <a:endParaRPr lang="en-US" altLang="ja-JP" smtClean="0"/>
          </a:p>
          <a:p>
            <a:pPr eaLnBrk="1" hangingPunct="1"/>
            <a:endParaRPr lang="en-US" altLang="ja-JP"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p:cNvSpPr>
          <p:nvPr>
            <p:ph type="title"/>
          </p:nvPr>
        </p:nvSpPr>
        <p:spPr/>
        <p:txBody>
          <a:bodyPr/>
          <a:lstStyle/>
          <a:p>
            <a:r>
              <a:rPr lang="ja-JP" altLang="en-US" smtClean="0"/>
              <a:t>世界のエデンの園化</a:t>
            </a:r>
          </a:p>
        </p:txBody>
      </p:sp>
      <p:sp>
        <p:nvSpPr>
          <p:cNvPr id="135171" name="Rectangle 3"/>
          <p:cNvSpPr>
            <a:spLocks noGrp="1"/>
          </p:cNvSpPr>
          <p:nvPr>
            <p:ph type="body" idx="1"/>
          </p:nvPr>
        </p:nvSpPr>
        <p:spPr>
          <a:xfrm>
            <a:off x="395288" y="1844675"/>
            <a:ext cx="8229600" cy="3529013"/>
          </a:xfrm>
        </p:spPr>
        <p:txBody>
          <a:bodyPr/>
          <a:lstStyle/>
          <a:p>
            <a:r>
              <a:rPr lang="ja-JP" altLang="en-US" smtClean="0"/>
              <a:t>神は自然の中に、</a:t>
            </a:r>
            <a:r>
              <a:rPr lang="ja-JP" altLang="en-US" smtClean="0">
                <a:solidFill>
                  <a:schemeClr val="accent2"/>
                </a:solidFill>
              </a:rPr>
              <a:t>唯一人工物</a:t>
            </a:r>
            <a:r>
              <a:rPr lang="ja-JP" altLang="en-US" smtClean="0"/>
              <a:t>を創造された。</a:t>
            </a:r>
          </a:p>
          <a:p>
            <a:r>
              <a:rPr lang="ja-JP" altLang="en-US" smtClean="0"/>
              <a:t>エデンの園は、人間の</a:t>
            </a:r>
            <a:r>
              <a:rPr lang="ja-JP" altLang="en-US" smtClean="0">
                <a:solidFill>
                  <a:schemeClr val="accent2"/>
                </a:solidFill>
              </a:rPr>
              <a:t>文明の模範</a:t>
            </a:r>
          </a:p>
          <a:p>
            <a:r>
              <a:rPr lang="ja-JP" altLang="en-US" smtClean="0"/>
              <a:t>エデンの園から流れ出る</a:t>
            </a:r>
            <a:r>
              <a:rPr lang="ja-JP" altLang="en-US" smtClean="0">
                <a:solidFill>
                  <a:schemeClr val="accent2"/>
                </a:solidFill>
              </a:rPr>
              <a:t>４つの川</a:t>
            </a:r>
            <a:r>
              <a:rPr lang="ja-JP" altLang="en-US" smtClean="0"/>
              <a:t>は、</a:t>
            </a:r>
            <a:r>
              <a:rPr lang="ja-JP" altLang="en-US" smtClean="0">
                <a:solidFill>
                  <a:schemeClr val="accent2"/>
                </a:solidFill>
              </a:rPr>
              <a:t>世界にエデンの園を広める</a:t>
            </a:r>
            <a:r>
              <a:rPr lang="ja-JP" altLang="en-US" smtClean="0"/>
              <a:t>ことの象徴である。</a:t>
            </a:r>
          </a:p>
          <a:p>
            <a:r>
              <a:rPr lang="ja-JP" altLang="en-US" smtClean="0"/>
              <a:t>世界を、</a:t>
            </a:r>
            <a:r>
              <a:rPr lang="ja-JP" altLang="en-US" smtClean="0">
                <a:solidFill>
                  <a:schemeClr val="accent2"/>
                </a:solidFill>
              </a:rPr>
              <a:t>神と人とが調和する祝福の楽園</a:t>
            </a:r>
            <a:r>
              <a:rPr lang="ja-JP" altLang="en-US" smtClean="0"/>
              <a:t>に変えることが、人間の</a:t>
            </a:r>
            <a:r>
              <a:rPr lang="ja-JP" altLang="en-US" smtClean="0">
                <a:solidFill>
                  <a:schemeClr val="accent2"/>
                </a:solidFill>
              </a:rPr>
              <a:t>文化の目的</a:t>
            </a:r>
            <a:r>
              <a:rPr lang="ja-JP" altLang="en-US" smtClean="0"/>
              <a: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68313" y="2060575"/>
            <a:ext cx="8229600" cy="2549525"/>
          </a:xfrm>
        </p:spPr>
        <p:txBody>
          <a:bodyPr rtlCol="0">
            <a:normAutofit fontScale="92500" lnSpcReduction="20000"/>
          </a:bodyPr>
          <a:lstStyle/>
          <a:p>
            <a:pPr eaLnBrk="1" fontAlgn="auto" hangingPunct="1">
              <a:spcAft>
                <a:spcPts val="0"/>
              </a:spcAft>
              <a:buFont typeface="Arial" pitchFamily="34" charset="0"/>
              <a:buChar char="•"/>
              <a:defRPr/>
            </a:pPr>
            <a:r>
              <a:rPr lang="ja-JP" altLang="en-US" dirty="0" smtClean="0"/>
              <a:t>アブラハム契約</a:t>
            </a:r>
            <a:endParaRPr lang="en-US" altLang="ja-JP" dirty="0" smtClean="0"/>
          </a:p>
          <a:p>
            <a:pPr eaLnBrk="1" fontAlgn="auto" hangingPunct="1">
              <a:spcAft>
                <a:spcPts val="0"/>
              </a:spcAft>
              <a:buFont typeface="Arial" pitchFamily="34" charset="0"/>
              <a:buChar char="•"/>
              <a:defRPr/>
            </a:pPr>
            <a:endParaRPr lang="en-US" altLang="ja-JP" dirty="0"/>
          </a:p>
          <a:p>
            <a:pPr eaLnBrk="1" fontAlgn="auto" hangingPunct="1">
              <a:spcAft>
                <a:spcPts val="0"/>
              </a:spcAft>
              <a:buFont typeface="Arial" pitchFamily="34" charset="0"/>
              <a:buChar char="•"/>
              <a:defRPr/>
            </a:pPr>
            <a:r>
              <a:rPr lang="ja-JP" altLang="en-US" dirty="0" smtClean="0"/>
              <a:t>「あなた</a:t>
            </a:r>
            <a:r>
              <a:rPr lang="ja-JP" altLang="en-US" dirty="0"/>
              <a:t>を祝福する者をわたしは祝福し、あなたをのろう者をわたしはのろう。</a:t>
            </a:r>
            <a:r>
              <a:rPr lang="ja-JP" altLang="en-US" dirty="0">
                <a:solidFill>
                  <a:srgbClr val="FF0000"/>
                </a:solidFill>
              </a:rPr>
              <a:t>地上のすべての</a:t>
            </a:r>
            <a:r>
              <a:rPr lang="ja-JP" altLang="en-US" b="1" dirty="0">
                <a:solidFill>
                  <a:srgbClr val="FF0000"/>
                </a:solidFill>
              </a:rPr>
              <a:t>民族</a:t>
            </a:r>
            <a:r>
              <a:rPr lang="ja-JP" altLang="en-US" dirty="0">
                <a:solidFill>
                  <a:srgbClr val="FF0000"/>
                </a:solidFill>
              </a:rPr>
              <a:t>は、あなたによって祝福される</a:t>
            </a:r>
            <a:r>
              <a:rPr lang="ja-JP" altLang="en-US" dirty="0"/>
              <a:t>。」 </a:t>
            </a:r>
            <a:r>
              <a:rPr lang="ja-JP" altLang="en-US" dirty="0" smtClean="0"/>
              <a:t>（創世記</a:t>
            </a:r>
            <a:r>
              <a:rPr lang="en-US" altLang="ja-JP" dirty="0" smtClean="0"/>
              <a:t>12</a:t>
            </a:r>
            <a:r>
              <a:rPr lang="ja-JP" altLang="en-US" dirty="0" smtClean="0"/>
              <a:t>・</a:t>
            </a:r>
            <a:r>
              <a:rPr lang="en-US" altLang="ja-JP" dirty="0" smtClean="0"/>
              <a:t>3</a:t>
            </a:r>
            <a:r>
              <a:rPr lang="ja-JP" altLang="en-US" dirty="0" smtClean="0"/>
              <a:t>）</a:t>
            </a:r>
            <a:endParaRPr lang="en-US" altLang="ja-JP" dirty="0" smtClean="0"/>
          </a:p>
        </p:txBody>
      </p:sp>
      <p:sp>
        <p:nvSpPr>
          <p:cNvPr id="5" name="正方形/長方形 4"/>
          <p:cNvSpPr/>
          <p:nvPr/>
        </p:nvSpPr>
        <p:spPr>
          <a:xfrm>
            <a:off x="467544" y="476672"/>
            <a:ext cx="8005718"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ja-JP" alt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rPr>
              <a:t>世界を祝福することが使命</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68313" y="2060575"/>
            <a:ext cx="8229600" cy="2549525"/>
          </a:xfrm>
        </p:spPr>
        <p:style>
          <a:lnRef idx="1">
            <a:schemeClr val="accent3"/>
          </a:lnRef>
          <a:fillRef idx="2">
            <a:schemeClr val="accent3"/>
          </a:fillRef>
          <a:effectRef idx="1">
            <a:schemeClr val="accent3"/>
          </a:effectRef>
          <a:fontRef idx="minor">
            <a:schemeClr val="dk1"/>
          </a:fontRef>
        </p:style>
        <p:txBody>
          <a:bodyPr rtlCol="0">
            <a:normAutofit fontScale="85000" lnSpcReduction="10000"/>
          </a:bodyPr>
          <a:lstStyle/>
          <a:p>
            <a:pPr eaLnBrk="1" fontAlgn="auto" hangingPunct="1">
              <a:spcAft>
                <a:spcPts val="0"/>
              </a:spcAft>
              <a:buFont typeface="Arial" pitchFamily="34" charset="0"/>
              <a:buChar char="•"/>
              <a:defRPr/>
            </a:pPr>
            <a:r>
              <a:rPr lang="ja-JP" altLang="en-US" b="1" dirty="0" smtClean="0"/>
              <a:t>アダムは反逆した。</a:t>
            </a:r>
            <a:endParaRPr lang="en-US" altLang="ja-JP" b="1" dirty="0" smtClean="0"/>
          </a:p>
          <a:p>
            <a:pPr eaLnBrk="1" fontAlgn="auto" hangingPunct="1">
              <a:spcAft>
                <a:spcPts val="0"/>
              </a:spcAft>
              <a:buFont typeface="Arial" pitchFamily="34" charset="0"/>
              <a:buChar char="•"/>
              <a:defRPr/>
            </a:pPr>
            <a:endParaRPr lang="en-US" altLang="ja-JP" b="1" dirty="0"/>
          </a:p>
          <a:p>
            <a:pPr eaLnBrk="1" fontAlgn="auto" hangingPunct="1">
              <a:spcAft>
                <a:spcPts val="0"/>
              </a:spcAft>
              <a:buFont typeface="Arial" pitchFamily="34" charset="0"/>
              <a:buChar char="•"/>
              <a:defRPr/>
            </a:pPr>
            <a:r>
              <a:rPr lang="ja-JP" altLang="en-US" b="1" dirty="0" smtClean="0"/>
              <a:t>そのため、新しいアダムが必要になった。</a:t>
            </a:r>
            <a:endParaRPr lang="en-US" altLang="ja-JP" b="1" dirty="0" smtClean="0"/>
          </a:p>
          <a:p>
            <a:pPr eaLnBrk="1" fontAlgn="auto" hangingPunct="1">
              <a:spcAft>
                <a:spcPts val="0"/>
              </a:spcAft>
              <a:buFont typeface="Arial" pitchFamily="34" charset="0"/>
              <a:buChar char="•"/>
              <a:defRPr/>
            </a:pPr>
            <a:endParaRPr lang="en-US" altLang="ja-JP" b="1" dirty="0"/>
          </a:p>
          <a:p>
            <a:pPr eaLnBrk="1" fontAlgn="auto" hangingPunct="1">
              <a:spcAft>
                <a:spcPts val="0"/>
              </a:spcAft>
              <a:buFont typeface="Arial" pitchFamily="34" charset="0"/>
              <a:buChar char="•"/>
              <a:defRPr/>
            </a:pPr>
            <a:r>
              <a:rPr lang="ja-JP" altLang="en-US" b="1" dirty="0" smtClean="0"/>
              <a:t>キリストの使命</a:t>
            </a:r>
            <a:r>
              <a:rPr lang="en-US" altLang="ja-JP" b="1" dirty="0" smtClean="0"/>
              <a:t>―</a:t>
            </a:r>
            <a:r>
              <a:rPr lang="ja-JP" altLang="en-US" b="1" dirty="0" smtClean="0"/>
              <a:t>新しいアダムとして地を支配する。</a:t>
            </a:r>
            <a:endParaRPr lang="en-US" altLang="ja-JP" b="1" dirty="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3" name="グループ化 12"/>
          <p:cNvGrpSpPr>
            <a:grpSpLocks/>
          </p:cNvGrpSpPr>
          <p:nvPr/>
        </p:nvGrpSpPr>
        <p:grpSpPr bwMode="auto">
          <a:xfrm>
            <a:off x="1679575" y="1700213"/>
            <a:ext cx="2411413" cy="3706812"/>
            <a:chOff x="1679976" y="2106259"/>
            <a:chExt cx="2411760" cy="3707716"/>
          </a:xfrm>
        </p:grpSpPr>
        <p:sp>
          <p:nvSpPr>
            <p:cNvPr id="5" name="二等辺三角形 4"/>
            <p:cNvSpPr/>
            <p:nvPr/>
          </p:nvSpPr>
          <p:spPr>
            <a:xfrm>
              <a:off x="1679976" y="2690601"/>
              <a:ext cx="2411760" cy="2261151"/>
            </a:xfrm>
            <a:prstGeom prst="triangle">
              <a:avLst/>
            </a:prstGeom>
          </p:spPr>
          <p:style>
            <a:lnRef idx="1">
              <a:schemeClr val="accent4"/>
            </a:lnRef>
            <a:fillRef idx="3">
              <a:schemeClr val="accent4"/>
            </a:fillRef>
            <a:effectRef idx="2">
              <a:schemeClr val="accent4"/>
            </a:effectRef>
            <a:fontRef idx="minor">
              <a:schemeClr val="lt1"/>
            </a:fontRef>
          </p:style>
          <p:txBody>
            <a:bodyPr anchor="ctr"/>
            <a:lstStyle/>
            <a:p>
              <a:pPr algn="ctr" fontAlgn="auto">
                <a:spcBef>
                  <a:spcPts val="0"/>
                </a:spcBef>
                <a:spcAft>
                  <a:spcPts val="0"/>
                </a:spcAft>
                <a:defRPr/>
              </a:pPr>
              <a:endParaRPr lang="ja-JP" altLang="en-US" dirty="0"/>
            </a:p>
          </p:txBody>
        </p:sp>
        <p:sp>
          <p:nvSpPr>
            <p:cNvPr id="7" name="正方形/長方形 6"/>
            <p:cNvSpPr/>
            <p:nvPr/>
          </p:nvSpPr>
          <p:spPr>
            <a:xfrm>
              <a:off x="2137154" y="2106259"/>
              <a:ext cx="1497403" cy="584775"/>
            </a:xfrm>
            <a:prstGeom prst="rect">
              <a:avLst/>
            </a:prstGeom>
            <a:noFill/>
          </p:spPr>
          <p:txBody>
            <a:bodyPr>
              <a:spAutoFit/>
            </a:bodyPr>
            <a:lstStyle/>
            <a:p>
              <a:pPr algn="ctr" fontAlgn="auto">
                <a:spcBef>
                  <a:spcPts val="0"/>
                </a:spcBef>
                <a:spcAft>
                  <a:spcPts val="0"/>
                </a:spcAft>
                <a:defRPr/>
              </a:pPr>
              <a:r>
                <a:rPr lang="ja-JP" alt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a typeface="+mn-ea"/>
                </a:rPr>
                <a:t>アダム</a:t>
              </a:r>
            </a:p>
          </p:txBody>
        </p:sp>
        <p:sp>
          <p:nvSpPr>
            <p:cNvPr id="9" name="正方形/長方形 8"/>
            <p:cNvSpPr/>
            <p:nvPr/>
          </p:nvSpPr>
          <p:spPr>
            <a:xfrm>
              <a:off x="2137154" y="3645024"/>
              <a:ext cx="1497403" cy="1077218"/>
            </a:xfrm>
            <a:prstGeom prst="rect">
              <a:avLst/>
            </a:prstGeom>
            <a:noFill/>
          </p:spPr>
          <p:txBody>
            <a:bodyPr>
              <a:spAutoFit/>
            </a:bodyPr>
            <a:lstStyle/>
            <a:p>
              <a:pPr algn="ctr" fontAlgn="auto">
                <a:spcBef>
                  <a:spcPts val="0"/>
                </a:spcBef>
                <a:spcAft>
                  <a:spcPts val="0"/>
                </a:spcAft>
                <a:defRPr/>
              </a:pPr>
              <a:r>
                <a:rPr lang="ja-JP" altLang="en-US" sz="3200" b="1"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mn-lt"/>
                  <a:ea typeface="+mn-ea"/>
                </a:rPr>
                <a:t>アダム族</a:t>
              </a:r>
            </a:p>
          </p:txBody>
        </p:sp>
        <p:sp>
          <p:nvSpPr>
            <p:cNvPr id="11" name="正方形/長方形 10"/>
            <p:cNvSpPr/>
            <p:nvPr/>
          </p:nvSpPr>
          <p:spPr>
            <a:xfrm>
              <a:off x="1679976" y="5229200"/>
              <a:ext cx="2411760" cy="584775"/>
            </a:xfrm>
            <a:prstGeom prst="rect">
              <a:avLst/>
            </a:prstGeom>
            <a:noFill/>
          </p:spPr>
          <p:txBody>
            <a:bodyPr>
              <a:spAutoFit/>
            </a:bodyPr>
            <a:lstStyle/>
            <a:p>
              <a:pPr algn="ctr" fontAlgn="auto">
                <a:spcBef>
                  <a:spcPts val="0"/>
                </a:spcBef>
                <a:spcAft>
                  <a:spcPts val="0"/>
                </a:spcAft>
                <a:defRPr/>
              </a:pPr>
              <a:r>
                <a:rPr lang="ja-JP" altLang="en-US" sz="32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mn-lt"/>
                  <a:ea typeface="+mn-ea"/>
                </a:rPr>
                <a:t>支配権なし</a:t>
              </a:r>
            </a:p>
          </p:txBody>
        </p:sp>
      </p:grpSp>
      <p:grpSp>
        <p:nvGrpSpPr>
          <p:cNvPr id="49154" name="グループ化 13"/>
          <p:cNvGrpSpPr>
            <a:grpSpLocks/>
          </p:cNvGrpSpPr>
          <p:nvPr/>
        </p:nvGrpSpPr>
        <p:grpSpPr bwMode="auto">
          <a:xfrm>
            <a:off x="5137150" y="1700213"/>
            <a:ext cx="2416175" cy="3706812"/>
            <a:chOff x="5136360" y="2106259"/>
            <a:chExt cx="2417558" cy="3707716"/>
          </a:xfrm>
        </p:grpSpPr>
        <p:sp>
          <p:nvSpPr>
            <p:cNvPr id="6" name="二等辺三角形 5"/>
            <p:cNvSpPr/>
            <p:nvPr/>
          </p:nvSpPr>
          <p:spPr>
            <a:xfrm>
              <a:off x="5136360" y="2691034"/>
              <a:ext cx="2411760" cy="2261408"/>
            </a:xfrm>
            <a:prstGeom prst="triangle">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ja-JP" altLang="en-US" dirty="0"/>
            </a:p>
          </p:txBody>
        </p:sp>
        <p:sp>
          <p:nvSpPr>
            <p:cNvPr id="8" name="正方形/長方形 7"/>
            <p:cNvSpPr/>
            <p:nvPr/>
          </p:nvSpPr>
          <p:spPr>
            <a:xfrm>
              <a:off x="5491904" y="2106259"/>
              <a:ext cx="1714802" cy="584775"/>
            </a:xfrm>
            <a:prstGeom prst="rect">
              <a:avLst/>
            </a:prstGeom>
            <a:noFill/>
          </p:spPr>
          <p:txBody>
            <a:bodyPr>
              <a:spAutoFit/>
            </a:bodyPr>
            <a:lstStyle/>
            <a:p>
              <a:pPr algn="ctr" fontAlgn="auto">
                <a:spcBef>
                  <a:spcPts val="0"/>
                </a:spcBef>
                <a:spcAft>
                  <a:spcPts val="0"/>
                </a:spcAft>
                <a:defRPr/>
              </a:pPr>
              <a:r>
                <a:rPr lang="ja-JP" altLang="en-US" sz="3200" b="1" cap="all" dirty="0">
                  <a:ln w="9000" cmpd="sng">
                    <a:solidFill>
                      <a:schemeClr val="accent4">
                        <a:shade val="50000"/>
                        <a:satMod val="120000"/>
                      </a:schemeClr>
                    </a:solidFill>
                    <a:prstDash val="solid"/>
                  </a:ln>
                  <a:solidFill>
                    <a:schemeClr val="accent6">
                      <a:lumMod val="75000"/>
                    </a:schemeClr>
                  </a:solidFill>
                  <a:effectLst>
                    <a:reflection blurRad="12700" stA="28000" endPos="45000" dist="1000" dir="5400000" sy="-100000" algn="bl" rotWithShape="0"/>
                  </a:effectLst>
                  <a:latin typeface="+mn-lt"/>
                  <a:ea typeface="+mn-ea"/>
                </a:rPr>
                <a:t>キリスト</a:t>
              </a:r>
            </a:p>
          </p:txBody>
        </p:sp>
        <p:sp>
          <p:nvSpPr>
            <p:cNvPr id="10" name="正方形/長方形 9"/>
            <p:cNvSpPr/>
            <p:nvPr/>
          </p:nvSpPr>
          <p:spPr>
            <a:xfrm>
              <a:off x="5491904" y="3645024"/>
              <a:ext cx="1714802" cy="1077218"/>
            </a:xfrm>
            <a:prstGeom prst="rect">
              <a:avLst/>
            </a:prstGeom>
            <a:noFill/>
          </p:spPr>
          <p:txBody>
            <a:bodyPr>
              <a:spAutoFit/>
            </a:bodyPr>
            <a:lstStyle/>
            <a:p>
              <a:pPr algn="ctr" fontAlgn="auto">
                <a:spcBef>
                  <a:spcPts val="0"/>
                </a:spcBef>
                <a:spcAft>
                  <a:spcPts val="0"/>
                </a:spcAft>
                <a:defRPr/>
              </a:pPr>
              <a:r>
                <a:rPr lang="ja-JP" altLang="en-US" sz="3200" b="1"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mn-lt"/>
                  <a:ea typeface="+mn-ea"/>
                </a:rPr>
                <a:t>キリスト族</a:t>
              </a:r>
            </a:p>
          </p:txBody>
        </p:sp>
        <p:sp>
          <p:nvSpPr>
            <p:cNvPr id="12" name="正方形/長方形 11"/>
            <p:cNvSpPr/>
            <p:nvPr/>
          </p:nvSpPr>
          <p:spPr>
            <a:xfrm>
              <a:off x="5237958" y="5229200"/>
              <a:ext cx="2315960" cy="584775"/>
            </a:xfrm>
            <a:prstGeom prst="rect">
              <a:avLst/>
            </a:prstGeom>
            <a:noFill/>
          </p:spPr>
          <p:txBody>
            <a:bodyPr>
              <a:spAutoFit/>
            </a:bodyPr>
            <a:lstStyle/>
            <a:p>
              <a:pPr algn="ctr" fontAlgn="auto">
                <a:spcBef>
                  <a:spcPts val="0"/>
                </a:spcBef>
                <a:spcAft>
                  <a:spcPts val="0"/>
                </a:spcAft>
                <a:defRPr/>
              </a:pPr>
              <a:r>
                <a:rPr lang="ja-JP" altLang="en-US" sz="32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mn-lt"/>
                  <a:ea typeface="+mn-ea"/>
                </a:rPr>
                <a:t>支配権あり</a:t>
              </a:r>
            </a:p>
          </p:txBody>
        </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タイトル 1"/>
          <p:cNvSpPr>
            <a:spLocks noGrp="1"/>
          </p:cNvSpPr>
          <p:nvPr>
            <p:ph type="title"/>
          </p:nvPr>
        </p:nvSpPr>
        <p:spPr/>
        <p:txBody>
          <a:bodyPr/>
          <a:lstStyle/>
          <a:p>
            <a:pPr eaLnBrk="1" hangingPunct="1"/>
            <a:r>
              <a:rPr lang="ja-JP" altLang="en-US" smtClean="0"/>
              <a:t>神が望んでおられる体制</a:t>
            </a:r>
          </a:p>
        </p:txBody>
      </p:sp>
      <p:grpSp>
        <p:nvGrpSpPr>
          <p:cNvPr id="50178" name="グループ化 14"/>
          <p:cNvGrpSpPr>
            <a:grpSpLocks/>
          </p:cNvGrpSpPr>
          <p:nvPr/>
        </p:nvGrpSpPr>
        <p:grpSpPr bwMode="auto">
          <a:xfrm>
            <a:off x="2290763" y="1722438"/>
            <a:ext cx="4103687" cy="4240212"/>
            <a:chOff x="2508068" y="692696"/>
            <a:chExt cx="4104456" cy="4239016"/>
          </a:xfrm>
        </p:grpSpPr>
        <p:sp>
          <p:nvSpPr>
            <p:cNvPr id="16" name="二等辺三角形 15"/>
            <p:cNvSpPr/>
            <p:nvPr/>
          </p:nvSpPr>
          <p:spPr>
            <a:xfrm>
              <a:off x="3840778" y="692696"/>
              <a:ext cx="1451864" cy="1440517"/>
            </a:xfrm>
            <a:prstGeom prst="triangle">
              <a:avLst>
                <a:gd name="adj" fmla="val 50000"/>
              </a:avLst>
            </a:prstGeom>
          </p:spPr>
          <p:style>
            <a:lnRef idx="0">
              <a:schemeClr val="accent2"/>
            </a:lnRef>
            <a:fillRef idx="1003">
              <a:schemeClr val="lt2"/>
            </a:fillRef>
            <a:effectRef idx="3">
              <a:schemeClr val="accent2"/>
            </a:effectRef>
            <a:fontRef idx="minor">
              <a:schemeClr val="lt1"/>
            </a:fontRef>
          </p:style>
          <p:txBody>
            <a:bodyPr anchor="ctr"/>
            <a:lstStyle/>
            <a:p>
              <a:pPr algn="ctr" fontAlgn="auto">
                <a:spcBef>
                  <a:spcPts val="0"/>
                </a:spcBef>
                <a:spcAft>
                  <a:spcPts val="0"/>
                </a:spcAft>
                <a:defRPr/>
              </a:pPr>
              <a:endParaRPr lang="ja-JP" altLang="en-US" sz="1600" dirty="0">
                <a:effectLst>
                  <a:outerShdw blurRad="38100" dist="38100" dir="2700000" algn="tl">
                    <a:srgbClr val="000000">
                      <a:alpha val="43137"/>
                    </a:srgbClr>
                  </a:outerShdw>
                </a:effectLst>
              </a:endParaRPr>
            </a:p>
          </p:txBody>
        </p:sp>
        <p:sp>
          <p:nvSpPr>
            <p:cNvPr id="17" name="台形 16"/>
            <p:cNvSpPr/>
            <p:nvPr/>
          </p:nvSpPr>
          <p:spPr>
            <a:xfrm>
              <a:off x="2508068" y="2411432"/>
              <a:ext cx="4104456" cy="2520280"/>
            </a:xfrm>
            <a:prstGeom prst="trapezoid">
              <a:avLst>
                <a:gd name="adj" fmla="val 49188"/>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ja-JP" altLang="en-US" dirty="0"/>
            </a:p>
          </p:txBody>
        </p:sp>
      </p:grpSp>
      <p:sp>
        <p:nvSpPr>
          <p:cNvPr id="18" name="正方形/長方形 17"/>
          <p:cNvSpPr/>
          <p:nvPr/>
        </p:nvSpPr>
        <p:spPr>
          <a:xfrm>
            <a:off x="2816225" y="2133600"/>
            <a:ext cx="3168650" cy="86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2800" dirty="0">
                <a:solidFill>
                  <a:schemeClr val="tx1"/>
                </a:solidFill>
                <a:effectLst>
                  <a:outerShdw blurRad="38100" dist="38100" dir="2700000" algn="tl">
                    <a:srgbClr val="000000">
                      <a:alpha val="43137"/>
                    </a:srgbClr>
                  </a:outerShdw>
                </a:effectLst>
              </a:rPr>
              <a:t>キリストと</a:t>
            </a:r>
            <a:endParaRPr lang="en-US" altLang="ja-JP" sz="2800" dirty="0">
              <a:solidFill>
                <a:schemeClr val="tx1"/>
              </a:solidFill>
              <a:effectLst>
                <a:outerShdw blurRad="38100" dist="38100" dir="2700000" algn="tl">
                  <a:srgbClr val="000000">
                    <a:alpha val="43137"/>
                  </a:srgbClr>
                </a:outerShdw>
              </a:effectLst>
            </a:endParaRPr>
          </a:p>
          <a:p>
            <a:pPr algn="ctr" fontAlgn="auto">
              <a:spcBef>
                <a:spcPts val="0"/>
              </a:spcBef>
              <a:spcAft>
                <a:spcPts val="0"/>
              </a:spcAft>
              <a:defRPr/>
            </a:pPr>
            <a:r>
              <a:rPr lang="ja-JP" altLang="en-US" sz="2800" dirty="0">
                <a:solidFill>
                  <a:schemeClr val="tx1"/>
                </a:solidFill>
                <a:effectLst>
                  <a:outerShdw blurRad="38100" dist="38100" dir="2700000" algn="tl">
                    <a:srgbClr val="000000">
                      <a:alpha val="43137"/>
                    </a:srgbClr>
                  </a:outerShdw>
                </a:effectLst>
              </a:rPr>
              <a:t>クリスチャン</a:t>
            </a:r>
          </a:p>
        </p:txBody>
      </p:sp>
      <p:sp>
        <p:nvSpPr>
          <p:cNvPr id="19" name="正方形/長方形 18"/>
          <p:cNvSpPr/>
          <p:nvPr/>
        </p:nvSpPr>
        <p:spPr>
          <a:xfrm>
            <a:off x="2787650" y="4292600"/>
            <a:ext cx="3168650" cy="865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2800" dirty="0">
                <a:effectLst>
                  <a:outerShdw blurRad="38100" dist="38100" dir="2700000" algn="tl">
                    <a:srgbClr val="000000">
                      <a:alpha val="43137"/>
                    </a:srgbClr>
                  </a:outerShdw>
                </a:effectLst>
              </a:rPr>
              <a:t>世界</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p:cNvPicPr>
            <a:picLocks noChangeAspect="1" noChangeArrowheads="1"/>
          </p:cNvPicPr>
          <p:nvPr/>
        </p:nvPicPr>
        <p:blipFill>
          <a:blip r:embed="rId2"/>
          <a:srcRect/>
          <a:stretch>
            <a:fillRect/>
          </a:stretch>
        </p:blipFill>
        <p:spPr bwMode="auto">
          <a:xfrm>
            <a:off x="2555875" y="1506538"/>
            <a:ext cx="4187825" cy="4322762"/>
          </a:xfrm>
          <a:prstGeom prst="rect">
            <a:avLst/>
          </a:prstGeom>
          <a:noFill/>
          <a:ln w="9525">
            <a:noFill/>
            <a:miter lim="800000"/>
            <a:headEnd/>
            <a:tailEnd/>
          </a:ln>
        </p:spPr>
      </p:pic>
      <p:sp>
        <p:nvSpPr>
          <p:cNvPr id="5" name="正方形/長方形 4"/>
          <p:cNvSpPr/>
          <p:nvPr/>
        </p:nvSpPr>
        <p:spPr>
          <a:xfrm>
            <a:off x="2818161" y="199732"/>
            <a:ext cx="3663182" cy="92333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fontAlgn="auto">
              <a:spcBef>
                <a:spcPts val="0"/>
              </a:spcBef>
              <a:spcAft>
                <a:spcPts val="0"/>
              </a:spcAft>
              <a:defRPr/>
            </a:pPr>
            <a:r>
              <a:rPr lang="ja-JP" altLang="en-US" sz="5400" b="1" dirty="0">
                <a:ln w="10541" cmpd="sng">
                  <a:solidFill>
                    <a:srgbClr val="7D7D7D">
                      <a:tint val="100000"/>
                      <a:shade val="100000"/>
                      <a:satMod val="110000"/>
                    </a:srgbClr>
                  </a:solidFill>
                  <a:prstDash val="solid"/>
                </a:ln>
                <a:latin typeface="+mn-lt"/>
                <a:ea typeface="+mn-ea"/>
              </a:rPr>
              <a:t>現在の体制</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5" name="グループ化 14"/>
          <p:cNvGrpSpPr>
            <a:grpSpLocks/>
          </p:cNvGrpSpPr>
          <p:nvPr/>
        </p:nvGrpSpPr>
        <p:grpSpPr bwMode="auto">
          <a:xfrm>
            <a:off x="2290763" y="1722438"/>
            <a:ext cx="4103687" cy="4240212"/>
            <a:chOff x="2508068" y="692696"/>
            <a:chExt cx="4104456" cy="4239016"/>
          </a:xfrm>
        </p:grpSpPr>
        <p:sp>
          <p:nvSpPr>
            <p:cNvPr id="16" name="二等辺三角形 15"/>
            <p:cNvSpPr/>
            <p:nvPr/>
          </p:nvSpPr>
          <p:spPr>
            <a:xfrm>
              <a:off x="3840778" y="692696"/>
              <a:ext cx="1451864" cy="1440517"/>
            </a:xfrm>
            <a:prstGeom prst="triangle">
              <a:avLst>
                <a:gd name="adj" fmla="val 50000"/>
              </a:avLst>
            </a:prstGeom>
          </p:spPr>
          <p:style>
            <a:lnRef idx="0">
              <a:schemeClr val="accent2"/>
            </a:lnRef>
            <a:fillRef idx="1003">
              <a:schemeClr val="lt2"/>
            </a:fillRef>
            <a:effectRef idx="3">
              <a:schemeClr val="accent2"/>
            </a:effectRef>
            <a:fontRef idx="minor">
              <a:schemeClr val="lt1"/>
            </a:fontRef>
          </p:style>
          <p:txBody>
            <a:bodyPr anchor="ctr"/>
            <a:lstStyle/>
            <a:p>
              <a:pPr algn="ctr" fontAlgn="auto">
                <a:spcBef>
                  <a:spcPts val="0"/>
                </a:spcBef>
                <a:spcAft>
                  <a:spcPts val="0"/>
                </a:spcAft>
                <a:defRPr/>
              </a:pPr>
              <a:endParaRPr lang="ja-JP" altLang="en-US" sz="1600" dirty="0">
                <a:effectLst>
                  <a:outerShdw blurRad="38100" dist="38100" dir="2700000" algn="tl">
                    <a:srgbClr val="000000">
                      <a:alpha val="43137"/>
                    </a:srgbClr>
                  </a:outerShdw>
                </a:effectLst>
              </a:endParaRPr>
            </a:p>
          </p:txBody>
        </p:sp>
        <p:sp>
          <p:nvSpPr>
            <p:cNvPr id="17" name="台形 16"/>
            <p:cNvSpPr/>
            <p:nvPr/>
          </p:nvSpPr>
          <p:spPr>
            <a:xfrm>
              <a:off x="2508068" y="2411432"/>
              <a:ext cx="4104456" cy="2520280"/>
            </a:xfrm>
            <a:prstGeom prst="trapezoid">
              <a:avLst>
                <a:gd name="adj" fmla="val 49188"/>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ja-JP" altLang="en-US" dirty="0"/>
            </a:p>
          </p:txBody>
        </p:sp>
      </p:grpSp>
      <p:sp>
        <p:nvSpPr>
          <p:cNvPr id="18" name="正方形/長方形 17"/>
          <p:cNvSpPr/>
          <p:nvPr/>
        </p:nvSpPr>
        <p:spPr>
          <a:xfrm>
            <a:off x="2830513" y="2098675"/>
            <a:ext cx="3168650" cy="86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2800" b="1" dirty="0">
                <a:solidFill>
                  <a:schemeClr val="tx1"/>
                </a:solidFill>
                <a:effectLst>
                  <a:outerShdw blurRad="38100" dist="38100" dir="2700000" algn="tl">
                    <a:srgbClr val="000000">
                      <a:alpha val="43137"/>
                    </a:srgbClr>
                  </a:outerShdw>
                </a:effectLst>
              </a:rPr>
              <a:t>ルシファー</a:t>
            </a:r>
          </a:p>
        </p:txBody>
      </p:sp>
      <p:sp>
        <p:nvSpPr>
          <p:cNvPr id="19" name="正方形/長方形 18"/>
          <p:cNvSpPr/>
          <p:nvPr/>
        </p:nvSpPr>
        <p:spPr>
          <a:xfrm>
            <a:off x="2787650" y="4292600"/>
            <a:ext cx="3168650" cy="865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2800" dirty="0">
                <a:effectLst>
                  <a:outerShdw blurRad="38100" dist="38100" dir="2700000" algn="tl">
                    <a:srgbClr val="000000">
                      <a:alpha val="43137"/>
                    </a:srgbClr>
                  </a:outerShdw>
                </a:effectLst>
              </a:rPr>
              <a:t>世界</a:t>
            </a:r>
          </a:p>
        </p:txBody>
      </p:sp>
      <p:sp>
        <p:nvSpPr>
          <p:cNvPr id="3" name="正方形/長方形 2"/>
          <p:cNvSpPr/>
          <p:nvPr/>
        </p:nvSpPr>
        <p:spPr>
          <a:xfrm>
            <a:off x="2501416" y="404664"/>
            <a:ext cx="3663182" cy="92333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fontAlgn="auto">
              <a:spcBef>
                <a:spcPts val="0"/>
              </a:spcBef>
              <a:spcAft>
                <a:spcPts val="0"/>
              </a:spcAft>
              <a:defRPr/>
            </a:pPr>
            <a:r>
              <a:rPr lang="ja-JP" altLang="en-US" sz="5400" b="1" dirty="0">
                <a:ln w="10541" cmpd="sng">
                  <a:solidFill>
                    <a:srgbClr val="7D7D7D">
                      <a:tint val="100000"/>
                      <a:shade val="100000"/>
                      <a:satMod val="110000"/>
                    </a:srgbClr>
                  </a:solidFill>
                  <a:prstDash val="solid"/>
                </a:ln>
                <a:latin typeface="+mn-lt"/>
                <a:ea typeface="+mn-ea"/>
              </a:rPr>
              <a:t>現在の体制</a:t>
            </a:r>
          </a:p>
        </p:txBody>
      </p:sp>
      <p:sp>
        <p:nvSpPr>
          <p:cNvPr id="52229" name="正方形/長方形 3"/>
          <p:cNvSpPr>
            <a:spLocks noChangeArrowheads="1"/>
          </p:cNvSpPr>
          <p:nvPr/>
        </p:nvSpPr>
        <p:spPr bwMode="auto">
          <a:xfrm>
            <a:off x="1979613" y="6278563"/>
            <a:ext cx="5584825" cy="368300"/>
          </a:xfrm>
          <a:prstGeom prst="rect">
            <a:avLst/>
          </a:prstGeom>
          <a:noFill/>
          <a:ln w="9525">
            <a:noFill/>
            <a:miter lim="800000"/>
            <a:headEnd/>
            <a:tailEnd/>
          </a:ln>
        </p:spPr>
        <p:txBody>
          <a:bodyPr>
            <a:spAutoFit/>
          </a:bodyPr>
          <a:lstStyle/>
          <a:p>
            <a:r>
              <a:rPr lang="en-US" altLang="ja-JP">
                <a:latin typeface="Calibri" pitchFamily="34" charset="0"/>
                <a:hlinkClick r:id="rId2"/>
              </a:rPr>
              <a:t>http://www.youtube.com/watch?v=LcfRK5rwluM</a:t>
            </a:r>
            <a:endParaRPr lang="ja-JP" altLang="en-US">
              <a:latin typeface="Calibri"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p:cNvPicPr>
            <a:picLocks noChangeAspect="1" noChangeArrowheads="1"/>
          </p:cNvPicPr>
          <p:nvPr/>
        </p:nvPicPr>
        <p:blipFill>
          <a:blip r:embed="rId2"/>
          <a:srcRect/>
          <a:stretch>
            <a:fillRect/>
          </a:stretch>
        </p:blipFill>
        <p:spPr bwMode="auto">
          <a:xfrm>
            <a:off x="1606550" y="1131888"/>
            <a:ext cx="5976938" cy="4271962"/>
          </a:xfrm>
          <a:prstGeom prst="rect">
            <a:avLst/>
          </a:prstGeom>
          <a:noFill/>
          <a:ln w="9525">
            <a:noFill/>
            <a:miter lim="800000"/>
            <a:headEnd/>
            <a:tailEnd/>
          </a:ln>
        </p:spPr>
      </p:pic>
      <p:sp>
        <p:nvSpPr>
          <p:cNvPr id="6" name="正方形/長方形 5"/>
          <p:cNvSpPr>
            <a:spLocks noChangeArrowheads="1"/>
          </p:cNvSpPr>
          <p:nvPr/>
        </p:nvSpPr>
        <p:spPr bwMode="auto">
          <a:xfrm>
            <a:off x="1101725" y="5567363"/>
            <a:ext cx="7273925" cy="646112"/>
          </a:xfrm>
          <a:prstGeom prst="rect">
            <a:avLst/>
          </a:prstGeom>
          <a:noFill/>
          <a:ln w="9525">
            <a:noFill/>
            <a:miter lim="800000"/>
            <a:headEnd/>
            <a:tailEnd/>
          </a:ln>
        </p:spPr>
        <p:txBody>
          <a:bodyPr>
            <a:spAutoFit/>
          </a:bodyPr>
          <a:lstStyle/>
          <a:p>
            <a:r>
              <a:rPr lang="en-US" altLang="ja-JP">
                <a:latin typeface="Calibri" pitchFamily="34" charset="0"/>
                <a:hlinkClick r:id="rId3"/>
              </a:rPr>
              <a:t>http://www.youtube.com/watch?feature=player_detailpage&amp;v=FpKdSvwYsrE#t=5065s</a:t>
            </a:r>
            <a:endParaRPr lang="ja-JP" altLang="en-US">
              <a:latin typeface="Calibri" pitchFamily="34" charset="0"/>
            </a:endParaRPr>
          </a:p>
        </p:txBody>
      </p:sp>
      <p:sp>
        <p:nvSpPr>
          <p:cNvPr id="7" name="フローチャート : 代替処理 6"/>
          <p:cNvSpPr/>
          <p:nvPr/>
        </p:nvSpPr>
        <p:spPr>
          <a:xfrm>
            <a:off x="933450" y="115888"/>
            <a:ext cx="7343775" cy="769937"/>
          </a:xfrm>
          <a:prstGeom prst="flowChartAlternateProcess">
            <a:avLst/>
          </a:prstGeom>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r>
              <a:rPr lang="ja-JP" altLang="en-US" sz="2800" dirty="0"/>
              <a:t>世界の指導者はモロク礼拝をしている</a:t>
            </a:r>
          </a:p>
        </p:txBody>
      </p:sp>
      <p:pic>
        <p:nvPicPr>
          <p:cNvPr id="53252" name="Picture 2" descr="C:\Users\pc-user\AppData\Local\Microsoft\Windows\Temporary Internet Files\Content.IE5\UCDRCPPG\MC900324418[1].wmf"/>
          <p:cNvPicPr>
            <a:picLocks noChangeAspect="1" noChangeArrowheads="1"/>
          </p:cNvPicPr>
          <p:nvPr/>
        </p:nvPicPr>
        <p:blipFill>
          <a:blip r:embed="rId4"/>
          <a:srcRect/>
          <a:stretch>
            <a:fillRect/>
          </a:stretch>
        </p:blipFill>
        <p:spPr bwMode="auto">
          <a:xfrm>
            <a:off x="877888" y="115888"/>
            <a:ext cx="862012" cy="695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二等辺三角形 1"/>
          <p:cNvSpPr/>
          <p:nvPr/>
        </p:nvSpPr>
        <p:spPr>
          <a:xfrm>
            <a:off x="2405063" y="2711450"/>
            <a:ext cx="4117975" cy="2922588"/>
          </a:xfrm>
          <a:prstGeom prst="triangle">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4400" dirty="0">
                <a:solidFill>
                  <a:schemeClr val="tx1"/>
                </a:solidFill>
                <a:effectLst>
                  <a:outerShdw blurRad="38100" dist="38100" dir="2700000" algn="tl">
                    <a:srgbClr val="000000">
                      <a:alpha val="43137"/>
                    </a:srgbClr>
                  </a:outerShdw>
                </a:effectLst>
              </a:rPr>
              <a:t>世界</a:t>
            </a:r>
          </a:p>
        </p:txBody>
      </p:sp>
      <p:sp>
        <p:nvSpPr>
          <p:cNvPr id="5" name="円/楕円 4"/>
          <p:cNvSpPr/>
          <p:nvPr/>
        </p:nvSpPr>
        <p:spPr>
          <a:xfrm>
            <a:off x="3603625" y="528638"/>
            <a:ext cx="1739900" cy="1781175"/>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4000" dirty="0">
                <a:solidFill>
                  <a:schemeClr val="tx1"/>
                </a:solidFill>
                <a:effectLst>
                  <a:outerShdw blurRad="38100" dist="38100" dir="2700000" algn="tl">
                    <a:srgbClr val="000000">
                      <a:alpha val="43137"/>
                    </a:srgbClr>
                  </a:outerShdw>
                </a:effectLst>
              </a:rPr>
              <a:t>神</a:t>
            </a:r>
          </a:p>
        </p:txBody>
      </p:sp>
      <p:sp>
        <p:nvSpPr>
          <p:cNvPr id="7" name="正方形/長方形 6"/>
          <p:cNvSpPr/>
          <p:nvPr/>
        </p:nvSpPr>
        <p:spPr>
          <a:xfrm>
            <a:off x="629889" y="2344627"/>
            <a:ext cx="2637260" cy="707886"/>
          </a:xfrm>
          <a:prstGeom prst="rect">
            <a:avLst/>
          </a:prstGeom>
          <a:noFill/>
          <a:effectLst>
            <a:outerShdw blurRad="63500" sx="102000" sy="102000" algn="ctr" rotWithShape="0">
              <a:prstClr val="black">
                <a:alpha val="40000"/>
              </a:prstClr>
            </a:outerShdw>
          </a:effectLst>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ja-JP" altLang="en-US" sz="4000" b="1" cap="all" dirty="0">
                <a:ln>
                  <a:solidFill>
                    <a:schemeClr val="tx1"/>
                  </a:solidFill>
                </a:ln>
                <a:solidFill>
                  <a:schemeClr val="tx1">
                    <a:lumMod val="85000"/>
                    <a:lumOff val="15000"/>
                  </a:schemeClr>
                </a:solidFill>
                <a:effectLst>
                  <a:glow rad="63500">
                    <a:schemeClr val="accent1">
                      <a:satMod val="175000"/>
                      <a:alpha val="40000"/>
                    </a:schemeClr>
                  </a:glow>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rPr>
              <a:t>超越と内在</a:t>
            </a:r>
          </a:p>
        </p:txBody>
      </p:sp>
      <p:sp>
        <p:nvSpPr>
          <p:cNvPr id="9" name="テキスト ボックス 8"/>
          <p:cNvSpPr txBox="1"/>
          <p:nvPr/>
        </p:nvSpPr>
        <p:spPr>
          <a:xfrm>
            <a:off x="7634166" y="568132"/>
            <a:ext cx="795743" cy="4832092"/>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ctr" fontAlgn="auto">
              <a:spcBef>
                <a:spcPts val="0"/>
              </a:spcBef>
              <a:spcAft>
                <a:spcPts val="0"/>
              </a:spcAft>
              <a:defRPr/>
            </a:pPr>
            <a:r>
              <a:rPr lang="ja-JP" altLang="en-US" sz="4400" dirty="0"/>
              <a:t>神と人間の関係</a:t>
            </a:r>
          </a:p>
        </p:txBody>
      </p:sp>
      <p:sp>
        <p:nvSpPr>
          <p:cNvPr id="3" name="二等辺三角形 1"/>
          <p:cNvSpPr/>
          <p:nvPr/>
        </p:nvSpPr>
        <p:spPr>
          <a:xfrm>
            <a:off x="3957638" y="2708275"/>
            <a:ext cx="1014412" cy="720725"/>
          </a:xfrm>
          <a:prstGeom prst="triangle">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a:solidFill>
                  <a:schemeClr val="tx1"/>
                </a:solidFill>
                <a:effectLst>
                  <a:outerShdw blurRad="38100" dist="38100" dir="2700000" algn="tl">
                    <a:srgbClr val="FFFFFF"/>
                  </a:outerShdw>
                </a:effectLst>
              </a:rPr>
              <a:t>人間</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フローチャート : 代替処理 6"/>
          <p:cNvSpPr/>
          <p:nvPr/>
        </p:nvSpPr>
        <p:spPr>
          <a:xfrm>
            <a:off x="933450" y="115888"/>
            <a:ext cx="7343775" cy="769937"/>
          </a:xfrm>
          <a:prstGeom prst="flowChartAlternateProcess">
            <a:avLst/>
          </a:prstGeom>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r>
              <a:rPr lang="ja-JP" altLang="en-US" sz="2800" dirty="0"/>
              <a:t>世界の指導者はモロク礼拝をしている</a:t>
            </a:r>
          </a:p>
        </p:txBody>
      </p:sp>
      <p:sp>
        <p:nvSpPr>
          <p:cNvPr id="54274" name="正方形/長方形 1"/>
          <p:cNvSpPr>
            <a:spLocks noChangeArrowheads="1"/>
          </p:cNvSpPr>
          <p:nvPr/>
        </p:nvSpPr>
        <p:spPr bwMode="auto">
          <a:xfrm>
            <a:off x="4427538" y="1027113"/>
            <a:ext cx="4572000" cy="5632450"/>
          </a:xfrm>
          <a:prstGeom prst="rect">
            <a:avLst/>
          </a:prstGeom>
          <a:solidFill>
            <a:srgbClr val="FFFF00"/>
          </a:solidFill>
          <a:ln w="9525">
            <a:noFill/>
            <a:miter lim="800000"/>
            <a:headEnd/>
            <a:tailEnd/>
          </a:ln>
        </p:spPr>
        <p:txBody>
          <a:bodyPr>
            <a:spAutoFit/>
          </a:bodyPr>
          <a:lstStyle/>
          <a:p>
            <a:r>
              <a:rPr lang="ja-JP" altLang="en-US" sz="1200">
                <a:latin typeface="Calibri" pitchFamily="34" charset="0"/>
              </a:rPr>
              <a:t>☆アーネスト・Ｏ・ローレンス　</a:t>
            </a:r>
            <a:r>
              <a:rPr lang="en-US" altLang="ja-JP" sz="1200">
                <a:latin typeface="Calibri" pitchFamily="34" charset="0"/>
              </a:rPr>
              <a:t>※ </a:t>
            </a:r>
          </a:p>
          <a:p>
            <a:r>
              <a:rPr lang="ja-JP" altLang="en-US" sz="1200">
                <a:latin typeface="Calibri" pitchFamily="34" charset="0"/>
              </a:rPr>
              <a:t>カリフォルニア大学バークレー校ラディエーション・ラボラトリー所長 </a:t>
            </a:r>
          </a:p>
          <a:p>
            <a:endParaRPr lang="ja-JP" altLang="en-US" sz="1200">
              <a:latin typeface="Calibri" pitchFamily="34" charset="0"/>
            </a:endParaRPr>
          </a:p>
          <a:p>
            <a:r>
              <a:rPr lang="ja-JP" altLang="en-US" sz="1200">
                <a:latin typeface="Calibri" pitchFamily="34" charset="0"/>
              </a:rPr>
              <a:t>☆ドナルド・クックシー　 </a:t>
            </a:r>
          </a:p>
          <a:p>
            <a:r>
              <a:rPr lang="ja-JP" altLang="en-US" sz="1200">
                <a:latin typeface="Calibri" pitchFamily="34" charset="0"/>
              </a:rPr>
              <a:t>カリフォルニア大学バークレー校ラディエーション・ラボラトリー </a:t>
            </a:r>
          </a:p>
          <a:p>
            <a:endParaRPr lang="ja-JP" altLang="en-US" sz="1200">
              <a:latin typeface="Calibri" pitchFamily="34" charset="0"/>
            </a:endParaRPr>
          </a:p>
          <a:p>
            <a:r>
              <a:rPr lang="ja-JP" altLang="en-US" sz="1200">
                <a:latin typeface="Calibri" pitchFamily="34" charset="0"/>
              </a:rPr>
              <a:t>☆ロバート・Ｊ・ソーントン　 </a:t>
            </a:r>
          </a:p>
          <a:p>
            <a:r>
              <a:rPr lang="ja-JP" altLang="en-US" sz="1200">
                <a:latin typeface="Calibri" pitchFamily="34" charset="0"/>
              </a:rPr>
              <a:t>カリフォルニア大学バークレー校ラディエーション・ラボラトリー </a:t>
            </a:r>
          </a:p>
          <a:p>
            <a:endParaRPr lang="ja-JP" altLang="en-US" sz="1200">
              <a:latin typeface="Calibri" pitchFamily="34" charset="0"/>
            </a:endParaRPr>
          </a:p>
          <a:p>
            <a:r>
              <a:rPr lang="ja-JP" altLang="en-US" sz="1200">
                <a:latin typeface="Calibri" pitchFamily="34" charset="0"/>
              </a:rPr>
              <a:t>☆Ｊ・ロバート・オッペンハイマー　</a:t>
            </a:r>
            <a:r>
              <a:rPr lang="en-US" altLang="ja-JP" sz="1200">
                <a:latin typeface="Calibri" pitchFamily="34" charset="0"/>
              </a:rPr>
              <a:t>※ </a:t>
            </a:r>
          </a:p>
          <a:p>
            <a:r>
              <a:rPr lang="ja-JP" altLang="en-US" sz="1200">
                <a:latin typeface="Calibri" pitchFamily="34" charset="0"/>
              </a:rPr>
              <a:t>カリフォルニア大学バークレー校物理学部 </a:t>
            </a:r>
          </a:p>
          <a:p>
            <a:endParaRPr lang="ja-JP" altLang="en-US" sz="1200">
              <a:latin typeface="Calibri" pitchFamily="34" charset="0"/>
            </a:endParaRPr>
          </a:p>
          <a:p>
            <a:r>
              <a:rPr lang="ja-JP" altLang="en-US" sz="1200">
                <a:latin typeface="Calibri" pitchFamily="34" charset="0"/>
              </a:rPr>
              <a:t>☆ジェームス・Ｂ・コナント　</a:t>
            </a:r>
            <a:r>
              <a:rPr lang="en-US" altLang="ja-JP" sz="1200">
                <a:latin typeface="Calibri" pitchFamily="34" charset="0"/>
              </a:rPr>
              <a:t>※ </a:t>
            </a:r>
          </a:p>
          <a:p>
            <a:r>
              <a:rPr lang="ja-JP" altLang="en-US" sz="1200">
                <a:latin typeface="Calibri" pitchFamily="34" charset="0"/>
              </a:rPr>
              <a:t>ハーバード大学学長　 </a:t>
            </a:r>
          </a:p>
          <a:p>
            <a:endParaRPr lang="ja-JP" altLang="en-US" sz="1200">
              <a:latin typeface="Calibri" pitchFamily="34" charset="0"/>
            </a:endParaRPr>
          </a:p>
          <a:p>
            <a:r>
              <a:rPr lang="ja-JP" altLang="en-US" sz="1200">
                <a:latin typeface="Calibri" pitchFamily="34" charset="0"/>
              </a:rPr>
              <a:t>☆ライマン・ブリッグス　</a:t>
            </a:r>
            <a:r>
              <a:rPr lang="en-US" altLang="ja-JP" sz="1200">
                <a:latin typeface="Calibri" pitchFamily="34" charset="0"/>
              </a:rPr>
              <a:t>※ </a:t>
            </a:r>
          </a:p>
          <a:p>
            <a:r>
              <a:rPr lang="ja-JP" altLang="en-US" sz="1200">
                <a:latin typeface="Calibri" pitchFamily="34" charset="0"/>
              </a:rPr>
              <a:t>商務省標準局</a:t>
            </a:r>
            <a:r>
              <a:rPr lang="en-US" altLang="ja-JP" sz="1200">
                <a:latin typeface="Calibri" pitchFamily="34" charset="0"/>
              </a:rPr>
              <a:t>(</a:t>
            </a:r>
            <a:r>
              <a:rPr lang="ja-JP" altLang="en-US" sz="1200">
                <a:latin typeface="Calibri" pitchFamily="34" charset="0"/>
              </a:rPr>
              <a:t>ＮＢＳ）局長　 </a:t>
            </a:r>
          </a:p>
          <a:p>
            <a:endParaRPr lang="ja-JP" altLang="en-US" sz="1200">
              <a:latin typeface="Calibri" pitchFamily="34" charset="0"/>
            </a:endParaRPr>
          </a:p>
          <a:p>
            <a:r>
              <a:rPr lang="ja-JP" altLang="en-US" sz="1200">
                <a:latin typeface="Calibri" pitchFamily="34" charset="0"/>
              </a:rPr>
              <a:t>☆イーガー・Ｖ・マーフリー　</a:t>
            </a:r>
            <a:r>
              <a:rPr lang="en-US" altLang="ja-JP" sz="1200">
                <a:latin typeface="Calibri" pitchFamily="34" charset="0"/>
              </a:rPr>
              <a:t>※ </a:t>
            </a:r>
          </a:p>
          <a:p>
            <a:r>
              <a:rPr lang="ja-JP" altLang="en-US" sz="1200">
                <a:latin typeface="Calibri" pitchFamily="34" charset="0"/>
              </a:rPr>
              <a:t>化学者、スタンダード・オイル取締役　 </a:t>
            </a:r>
          </a:p>
          <a:p>
            <a:endParaRPr lang="ja-JP" altLang="en-US" sz="1200">
              <a:latin typeface="Calibri" pitchFamily="34" charset="0"/>
            </a:endParaRPr>
          </a:p>
          <a:p>
            <a:r>
              <a:rPr lang="ja-JP" altLang="en-US" sz="1200">
                <a:latin typeface="Calibri" pitchFamily="34" charset="0"/>
              </a:rPr>
              <a:t>☆アーサー・Ｈ・コンプトン　</a:t>
            </a:r>
            <a:r>
              <a:rPr lang="en-US" altLang="ja-JP" sz="1200">
                <a:latin typeface="Calibri" pitchFamily="34" charset="0"/>
              </a:rPr>
              <a:t>※ </a:t>
            </a:r>
          </a:p>
          <a:p>
            <a:r>
              <a:rPr lang="ja-JP" altLang="en-US" sz="1200">
                <a:latin typeface="Calibri" pitchFamily="34" charset="0"/>
              </a:rPr>
              <a:t>シカゴ大学物理学部学部長　ゼネラル・エレクトリック・コンサルタント </a:t>
            </a:r>
          </a:p>
          <a:p>
            <a:endParaRPr lang="ja-JP" altLang="en-US" sz="1200">
              <a:latin typeface="Calibri" pitchFamily="34" charset="0"/>
            </a:endParaRPr>
          </a:p>
          <a:p>
            <a:r>
              <a:rPr lang="ja-JP" altLang="en-US" sz="1200">
                <a:latin typeface="Calibri" pitchFamily="34" charset="0"/>
              </a:rPr>
              <a:t>☆ケネス・Ｄ・ニコルス陸軍中佐　</a:t>
            </a:r>
            <a:r>
              <a:rPr lang="en-US" altLang="ja-JP" sz="1200">
                <a:latin typeface="Calibri" pitchFamily="34" charset="0"/>
              </a:rPr>
              <a:t>※ </a:t>
            </a:r>
          </a:p>
          <a:p>
            <a:endParaRPr lang="en-US" altLang="ja-JP" sz="1200">
              <a:latin typeface="Calibri" pitchFamily="34" charset="0"/>
            </a:endParaRPr>
          </a:p>
          <a:p>
            <a:r>
              <a:rPr lang="en-US" altLang="ja-JP" sz="1200">
                <a:latin typeface="Calibri" pitchFamily="34" charset="0"/>
              </a:rPr>
              <a:t>☆</a:t>
            </a:r>
            <a:r>
              <a:rPr lang="ja-JP" altLang="en-US" sz="1200">
                <a:latin typeface="Calibri" pitchFamily="34" charset="0"/>
              </a:rPr>
              <a:t>トーマス・クレンショー陸軍少佐 </a:t>
            </a:r>
          </a:p>
          <a:p>
            <a:endParaRPr lang="ja-JP" altLang="en-US" sz="1200">
              <a:latin typeface="Calibri" pitchFamily="34" charset="0"/>
            </a:endParaRPr>
          </a:p>
          <a:p>
            <a:r>
              <a:rPr lang="ja-JP" altLang="en-US" sz="1200">
                <a:latin typeface="Calibri" pitchFamily="34" charset="0"/>
              </a:rPr>
              <a:t>（</a:t>
            </a:r>
            <a:r>
              <a:rPr lang="en-US" altLang="ja-JP" sz="1200">
                <a:latin typeface="Calibri" pitchFamily="34" charset="0"/>
              </a:rPr>
              <a:t>※</a:t>
            </a:r>
            <a:r>
              <a:rPr lang="ja-JP" altLang="en-US" sz="1200">
                <a:latin typeface="Calibri" pitchFamily="34" charset="0"/>
              </a:rPr>
              <a:t>　マンハッタン・プロジェクトの主要メンバー） </a:t>
            </a:r>
          </a:p>
          <a:p>
            <a:r>
              <a:rPr lang="en-US" altLang="ja-JP" sz="1200">
                <a:latin typeface="Calibri" pitchFamily="34" charset="0"/>
              </a:rPr>
              <a:t>(Bohemian Club Library notes #7 1960</a:t>
            </a:r>
            <a:r>
              <a:rPr lang="ja-JP" altLang="en-US" sz="1200">
                <a:latin typeface="Calibri" pitchFamily="34" charset="0"/>
              </a:rPr>
              <a:t>より</a:t>
            </a:r>
            <a:r>
              <a:rPr lang="en-US" altLang="ja-JP" sz="1200">
                <a:latin typeface="Calibri" pitchFamily="34" charset="0"/>
              </a:rPr>
              <a:t>) </a:t>
            </a:r>
            <a:endParaRPr lang="ja-JP" altLang="en-US" sz="1200">
              <a:latin typeface="Calibri" pitchFamily="34" charset="0"/>
            </a:endParaRPr>
          </a:p>
        </p:txBody>
      </p:sp>
      <p:sp>
        <p:nvSpPr>
          <p:cNvPr id="54275" name="正方形/長方形 2"/>
          <p:cNvSpPr>
            <a:spLocks noChangeArrowheads="1"/>
          </p:cNvSpPr>
          <p:nvPr/>
        </p:nvSpPr>
        <p:spPr bwMode="auto">
          <a:xfrm>
            <a:off x="331788" y="3843338"/>
            <a:ext cx="3744912" cy="2308225"/>
          </a:xfrm>
          <a:prstGeom prst="rect">
            <a:avLst/>
          </a:prstGeom>
          <a:solidFill>
            <a:srgbClr val="FFFF00"/>
          </a:solidFill>
          <a:ln w="9525">
            <a:noFill/>
            <a:miter lim="800000"/>
            <a:headEnd/>
            <a:tailEnd/>
          </a:ln>
        </p:spPr>
        <p:txBody>
          <a:bodyPr>
            <a:spAutoFit/>
          </a:bodyPr>
          <a:lstStyle/>
          <a:p>
            <a:r>
              <a:rPr lang="ja-JP" altLang="en-US">
                <a:latin typeface="Calibri" pitchFamily="34" charset="0"/>
              </a:rPr>
              <a:t>マンハッタン・プロジェクトが発足したのが１９４２年８月、そしてその一ヶ月後の１９４２年９月１３日と１４日にボヘミアン・グローブのクラブハウスでマンハッタン・プロジェクトのミーティングが行われたことは、ボヘミアン・クラブ・ライブラリー・ノーツに記されている。出席者は下記のとおりである。 </a:t>
            </a:r>
          </a:p>
        </p:txBody>
      </p:sp>
      <p:pic>
        <p:nvPicPr>
          <p:cNvPr id="54276" name="Picture 2" descr="C:\Users\pc-user\AppData\Local\Microsoft\Windows\Temporary Internet Files\Content.IE5\UCDRCPPG\MC900324418[1].wmf"/>
          <p:cNvPicPr>
            <a:picLocks noChangeAspect="1" noChangeArrowheads="1"/>
          </p:cNvPicPr>
          <p:nvPr/>
        </p:nvPicPr>
        <p:blipFill>
          <a:blip r:embed="rId3"/>
          <a:srcRect/>
          <a:stretch>
            <a:fillRect/>
          </a:stretch>
        </p:blipFill>
        <p:spPr bwMode="auto">
          <a:xfrm>
            <a:off x="877888" y="115888"/>
            <a:ext cx="862012" cy="695325"/>
          </a:xfrm>
          <a:prstGeom prst="rect">
            <a:avLst/>
          </a:prstGeom>
          <a:noFill/>
          <a:ln w="9525">
            <a:noFill/>
            <a:miter lim="800000"/>
            <a:headEnd/>
            <a:tailEnd/>
          </a:ln>
        </p:spPr>
      </p:pic>
      <p:sp>
        <p:nvSpPr>
          <p:cNvPr id="4" name="正方形/長方形 3"/>
          <p:cNvSpPr/>
          <p:nvPr/>
        </p:nvSpPr>
        <p:spPr>
          <a:xfrm>
            <a:off x="30324" y="1628800"/>
            <a:ext cx="4258803" cy="1569660"/>
          </a:xfrm>
          <a:prstGeom prst="rect">
            <a:avLst/>
          </a:prstGeom>
          <a:noFill/>
        </p:spPr>
        <p:txBody>
          <a:bodyPr>
            <a:spAutoFit/>
          </a:bodyPr>
          <a:lstStyle/>
          <a:p>
            <a:pPr algn="ctr" fontAlgn="auto">
              <a:spcBef>
                <a:spcPts val="0"/>
              </a:spcBef>
              <a:spcAft>
                <a:spcPts val="0"/>
              </a:spcAft>
              <a:defRPr/>
            </a:pPr>
            <a:r>
              <a:rPr lang="ja-JP" alt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rPr>
              <a:t>原爆開発プロジェクト</a:t>
            </a:r>
            <a:endParaRPr lang="en-US" altLang="ja-JP"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endParaRPr>
          </a:p>
          <a:p>
            <a:pPr algn="ctr" fontAlgn="auto">
              <a:spcBef>
                <a:spcPts val="0"/>
              </a:spcBef>
              <a:spcAft>
                <a:spcPts val="0"/>
              </a:spcAft>
              <a:defRPr/>
            </a:pPr>
            <a:r>
              <a:rPr lang="ja-JP" alt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rPr>
              <a:t>はボヘミアン・グローブ</a:t>
            </a:r>
            <a:endParaRPr lang="en-US" altLang="ja-JP"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endParaRPr>
          </a:p>
          <a:p>
            <a:pPr algn="ctr" fontAlgn="auto">
              <a:spcBef>
                <a:spcPts val="0"/>
              </a:spcBef>
              <a:spcAft>
                <a:spcPts val="0"/>
              </a:spcAft>
              <a:defRPr/>
            </a:pPr>
            <a:r>
              <a:rPr lang="ja-JP" alt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rPr>
              <a:t>で実施された</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フローチャート : 代替処理 6"/>
          <p:cNvSpPr/>
          <p:nvPr/>
        </p:nvSpPr>
        <p:spPr>
          <a:xfrm>
            <a:off x="933450" y="115888"/>
            <a:ext cx="7343775" cy="769937"/>
          </a:xfrm>
          <a:prstGeom prst="flowChartAlternateProcess">
            <a:avLst/>
          </a:prstGeom>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r>
              <a:rPr lang="ja-JP" altLang="en-US" sz="2800" dirty="0"/>
              <a:t>世界の指導者はモロク礼拝をしている</a:t>
            </a:r>
          </a:p>
        </p:txBody>
      </p:sp>
      <p:pic>
        <p:nvPicPr>
          <p:cNvPr id="56322" name="Picture 2"/>
          <p:cNvPicPr>
            <a:picLocks noChangeAspect="1" noChangeArrowheads="1"/>
          </p:cNvPicPr>
          <p:nvPr/>
        </p:nvPicPr>
        <p:blipFill>
          <a:blip r:embed="rId2"/>
          <a:srcRect/>
          <a:stretch>
            <a:fillRect/>
          </a:stretch>
        </p:blipFill>
        <p:spPr bwMode="auto">
          <a:xfrm>
            <a:off x="1387475" y="1341438"/>
            <a:ext cx="6481763" cy="4691062"/>
          </a:xfrm>
          <a:prstGeom prst="rect">
            <a:avLst/>
          </a:prstGeom>
          <a:noFill/>
          <a:ln w="9525">
            <a:noFill/>
            <a:miter lim="800000"/>
            <a:headEnd/>
            <a:tailEnd/>
          </a:ln>
        </p:spPr>
      </p:pic>
      <p:pic>
        <p:nvPicPr>
          <p:cNvPr id="56323" name="Picture 2" descr="C:\Users\pc-user\AppData\Local\Microsoft\Windows\Temporary Internet Files\Content.IE5\UCDRCPPG\MC900324418[1].wmf"/>
          <p:cNvPicPr>
            <a:picLocks noChangeAspect="1" noChangeArrowheads="1"/>
          </p:cNvPicPr>
          <p:nvPr/>
        </p:nvPicPr>
        <p:blipFill>
          <a:blip r:embed="rId3"/>
          <a:srcRect/>
          <a:stretch>
            <a:fillRect/>
          </a:stretch>
        </p:blipFill>
        <p:spPr bwMode="auto">
          <a:xfrm>
            <a:off x="930275" y="115888"/>
            <a:ext cx="860425" cy="695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フローチャート : 代替処理 6"/>
          <p:cNvSpPr/>
          <p:nvPr/>
        </p:nvSpPr>
        <p:spPr>
          <a:xfrm>
            <a:off x="933450" y="115888"/>
            <a:ext cx="7343775" cy="769937"/>
          </a:xfrm>
          <a:prstGeom prst="flowChartAlternateProcess">
            <a:avLst/>
          </a:prstGeom>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r>
              <a:rPr lang="ja-JP" altLang="en-US" sz="2800" dirty="0"/>
              <a:t>世界の指導者はモロク礼拝をしている</a:t>
            </a:r>
          </a:p>
        </p:txBody>
      </p:sp>
      <p:pic>
        <p:nvPicPr>
          <p:cNvPr id="57346" name="Picture 3"/>
          <p:cNvPicPr>
            <a:picLocks noChangeAspect="1" noChangeArrowheads="1"/>
          </p:cNvPicPr>
          <p:nvPr/>
        </p:nvPicPr>
        <p:blipFill>
          <a:blip r:embed="rId2"/>
          <a:srcRect/>
          <a:stretch>
            <a:fillRect/>
          </a:stretch>
        </p:blipFill>
        <p:spPr bwMode="auto">
          <a:xfrm>
            <a:off x="2843213" y="1052513"/>
            <a:ext cx="3241675" cy="5507037"/>
          </a:xfrm>
          <a:prstGeom prst="rect">
            <a:avLst/>
          </a:prstGeom>
          <a:noFill/>
          <a:ln w="9525">
            <a:noFill/>
            <a:miter lim="800000"/>
            <a:headEnd/>
            <a:tailEnd/>
          </a:ln>
        </p:spPr>
      </p:pic>
      <p:sp>
        <p:nvSpPr>
          <p:cNvPr id="2" name="フローチャート : 代替処理 1"/>
          <p:cNvSpPr/>
          <p:nvPr/>
        </p:nvSpPr>
        <p:spPr>
          <a:xfrm>
            <a:off x="6443663" y="1700213"/>
            <a:ext cx="2376487" cy="2449512"/>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solidFill>
                  <a:schemeClr val="tx1"/>
                </a:solidFill>
              </a:rPr>
              <a:t>20m</a:t>
            </a:r>
            <a:r>
              <a:rPr lang="ja-JP" altLang="en-US" sz="3200" dirty="0">
                <a:solidFill>
                  <a:schemeClr val="tx1"/>
                </a:solidFill>
              </a:rPr>
              <a:t>の</a:t>
            </a:r>
            <a:endParaRPr lang="en-US" altLang="ja-JP" sz="3200" dirty="0">
              <a:solidFill>
                <a:schemeClr val="tx1"/>
              </a:solidFill>
            </a:endParaRPr>
          </a:p>
          <a:p>
            <a:pPr algn="ctr" fontAlgn="auto">
              <a:spcBef>
                <a:spcPts val="0"/>
              </a:spcBef>
              <a:spcAft>
                <a:spcPts val="0"/>
              </a:spcAft>
              <a:defRPr/>
            </a:pPr>
            <a:r>
              <a:rPr lang="ja-JP" altLang="en-US" sz="3200" dirty="0">
                <a:solidFill>
                  <a:schemeClr val="tx1"/>
                </a:solidFill>
              </a:rPr>
              <a:t>フクロウの像</a:t>
            </a:r>
          </a:p>
        </p:txBody>
      </p:sp>
      <p:pic>
        <p:nvPicPr>
          <p:cNvPr id="57348" name="Picture 2" descr="C:\Users\pc-user\AppData\Local\Microsoft\Windows\Temporary Internet Files\Content.IE5\UCDRCPPG\MC900324418[1].wmf"/>
          <p:cNvPicPr>
            <a:picLocks noChangeAspect="1" noChangeArrowheads="1"/>
          </p:cNvPicPr>
          <p:nvPr/>
        </p:nvPicPr>
        <p:blipFill>
          <a:blip r:embed="rId3"/>
          <a:srcRect/>
          <a:stretch>
            <a:fillRect/>
          </a:stretch>
        </p:blipFill>
        <p:spPr bwMode="auto">
          <a:xfrm>
            <a:off x="895350" y="115888"/>
            <a:ext cx="860425" cy="695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フローチャート : 代替処理 6"/>
          <p:cNvSpPr/>
          <p:nvPr/>
        </p:nvSpPr>
        <p:spPr>
          <a:xfrm>
            <a:off x="933450" y="115888"/>
            <a:ext cx="7343775" cy="769937"/>
          </a:xfrm>
          <a:prstGeom prst="flowChartAlternateProcess">
            <a:avLst/>
          </a:prstGeom>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r>
              <a:rPr lang="ja-JP" altLang="en-US" sz="2800" dirty="0"/>
              <a:t>世界の指導者はモロク礼拝をしている</a:t>
            </a:r>
          </a:p>
        </p:txBody>
      </p:sp>
      <p:pic>
        <p:nvPicPr>
          <p:cNvPr id="58370" name="Picture 3"/>
          <p:cNvPicPr>
            <a:picLocks noChangeAspect="1" noChangeArrowheads="1"/>
          </p:cNvPicPr>
          <p:nvPr/>
        </p:nvPicPr>
        <p:blipFill>
          <a:blip r:embed="rId2"/>
          <a:srcRect/>
          <a:stretch>
            <a:fillRect/>
          </a:stretch>
        </p:blipFill>
        <p:spPr bwMode="auto">
          <a:xfrm>
            <a:off x="2843213" y="1052513"/>
            <a:ext cx="3241675" cy="5507037"/>
          </a:xfrm>
          <a:prstGeom prst="rect">
            <a:avLst/>
          </a:prstGeom>
          <a:noFill/>
          <a:ln w="9525">
            <a:noFill/>
            <a:miter lim="800000"/>
            <a:headEnd/>
            <a:tailEnd/>
          </a:ln>
        </p:spPr>
      </p:pic>
      <p:sp>
        <p:nvSpPr>
          <p:cNvPr id="2" name="フローチャート : 代替処理 1"/>
          <p:cNvSpPr/>
          <p:nvPr/>
        </p:nvSpPr>
        <p:spPr>
          <a:xfrm>
            <a:off x="6443663" y="1700213"/>
            <a:ext cx="2376487" cy="2449512"/>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3200" dirty="0">
                <a:solidFill>
                  <a:schemeClr val="tx1"/>
                </a:solidFill>
              </a:rPr>
              <a:t>20m</a:t>
            </a:r>
            <a:r>
              <a:rPr lang="ja-JP" altLang="en-US" sz="3200" dirty="0">
                <a:solidFill>
                  <a:schemeClr val="tx1"/>
                </a:solidFill>
              </a:rPr>
              <a:t>の</a:t>
            </a:r>
            <a:endParaRPr lang="en-US" altLang="ja-JP" sz="3200" dirty="0">
              <a:solidFill>
                <a:schemeClr val="tx1"/>
              </a:solidFill>
            </a:endParaRPr>
          </a:p>
          <a:p>
            <a:pPr algn="ctr" fontAlgn="auto">
              <a:spcBef>
                <a:spcPts val="0"/>
              </a:spcBef>
              <a:spcAft>
                <a:spcPts val="0"/>
              </a:spcAft>
              <a:defRPr/>
            </a:pPr>
            <a:r>
              <a:rPr lang="ja-JP" altLang="en-US" sz="3200" dirty="0">
                <a:solidFill>
                  <a:schemeClr val="tx1"/>
                </a:solidFill>
              </a:rPr>
              <a:t>フクロウの像</a:t>
            </a:r>
          </a:p>
        </p:txBody>
      </p:sp>
      <p:pic>
        <p:nvPicPr>
          <p:cNvPr id="6146" name="Picture 2"/>
          <p:cNvPicPr>
            <a:picLocks noChangeAspect="1" noChangeArrowheads="1"/>
          </p:cNvPicPr>
          <p:nvPr/>
        </p:nvPicPr>
        <p:blipFill>
          <a:blip r:embed="rId3"/>
          <a:srcRect/>
          <a:stretch>
            <a:fillRect/>
          </a:stretch>
        </p:blipFill>
        <p:spPr bwMode="auto">
          <a:xfrm>
            <a:off x="1979613" y="1055688"/>
            <a:ext cx="4691062" cy="5507037"/>
          </a:xfrm>
          <a:prstGeom prst="rect">
            <a:avLst/>
          </a:prstGeom>
          <a:noFill/>
          <a:ln w="9525">
            <a:noFill/>
            <a:miter lim="800000"/>
            <a:headEnd/>
            <a:tailEnd/>
          </a:ln>
        </p:spPr>
      </p:pic>
      <p:pic>
        <p:nvPicPr>
          <p:cNvPr id="6147" name="Picture 3"/>
          <p:cNvPicPr>
            <a:picLocks noChangeAspect="1" noChangeArrowheads="1"/>
          </p:cNvPicPr>
          <p:nvPr/>
        </p:nvPicPr>
        <p:blipFill>
          <a:blip r:embed="rId4"/>
          <a:srcRect/>
          <a:stretch>
            <a:fillRect/>
          </a:stretch>
        </p:blipFill>
        <p:spPr bwMode="auto">
          <a:xfrm>
            <a:off x="757238" y="1055688"/>
            <a:ext cx="7413625" cy="5507037"/>
          </a:xfrm>
          <a:prstGeom prst="rect">
            <a:avLst/>
          </a:prstGeom>
          <a:noFill/>
          <a:ln w="9525">
            <a:noFill/>
            <a:miter lim="800000"/>
            <a:headEnd/>
            <a:tailEnd/>
          </a:ln>
        </p:spPr>
      </p:pic>
      <p:pic>
        <p:nvPicPr>
          <p:cNvPr id="6148" name="Picture 4"/>
          <p:cNvPicPr>
            <a:picLocks noChangeAspect="1" noChangeArrowheads="1"/>
          </p:cNvPicPr>
          <p:nvPr/>
        </p:nvPicPr>
        <p:blipFill>
          <a:blip r:embed="rId5"/>
          <a:srcRect/>
          <a:stretch>
            <a:fillRect/>
          </a:stretch>
        </p:blipFill>
        <p:spPr bwMode="auto">
          <a:xfrm>
            <a:off x="-188913" y="1076325"/>
            <a:ext cx="9588501" cy="5492750"/>
          </a:xfrm>
          <a:prstGeom prst="rect">
            <a:avLst/>
          </a:prstGeom>
          <a:noFill/>
          <a:ln w="9525">
            <a:noFill/>
            <a:miter lim="800000"/>
            <a:headEnd/>
            <a:tailEnd/>
          </a:ln>
        </p:spPr>
      </p:pic>
      <p:pic>
        <p:nvPicPr>
          <p:cNvPr id="58375" name="Picture 2" descr="C:\Users\pc-user\AppData\Local\Microsoft\Windows\Temporary Internet Files\Content.IE5\UCDRCPPG\MC900324418[1].wmf"/>
          <p:cNvPicPr>
            <a:picLocks noChangeAspect="1" noChangeArrowheads="1"/>
          </p:cNvPicPr>
          <p:nvPr/>
        </p:nvPicPr>
        <p:blipFill>
          <a:blip r:embed="rId6"/>
          <a:srcRect/>
          <a:stretch>
            <a:fillRect/>
          </a:stretch>
        </p:blipFill>
        <p:spPr bwMode="auto">
          <a:xfrm>
            <a:off x="930275" y="115888"/>
            <a:ext cx="860425" cy="695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7"/>
                                        </p:tgtEl>
                                        <p:attrNameLst>
                                          <p:attrName>style.visibility</p:attrName>
                                        </p:attrNameLst>
                                      </p:cBhvr>
                                      <p:to>
                                        <p:strVal val="visible"/>
                                      </p:to>
                                    </p:set>
                                    <p:anim calcmode="lin" valueType="num">
                                      <p:cBhvr additive="base">
                                        <p:cTn id="13" dur="500" fill="hold"/>
                                        <p:tgtEl>
                                          <p:spTgt spid="6147"/>
                                        </p:tgtEl>
                                        <p:attrNameLst>
                                          <p:attrName>ppt_x</p:attrName>
                                        </p:attrNameLst>
                                      </p:cBhvr>
                                      <p:tavLst>
                                        <p:tav tm="0">
                                          <p:val>
                                            <p:strVal val="#ppt_x"/>
                                          </p:val>
                                        </p:tav>
                                        <p:tav tm="100000">
                                          <p:val>
                                            <p:strVal val="#ppt_x"/>
                                          </p:val>
                                        </p:tav>
                                      </p:tavLst>
                                    </p:anim>
                                    <p:anim calcmode="lin" valueType="num">
                                      <p:cBhvr additive="base">
                                        <p:cTn id="14"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48"/>
                                        </p:tgtEl>
                                        <p:attrNameLst>
                                          <p:attrName>style.visibility</p:attrName>
                                        </p:attrNameLst>
                                      </p:cBhvr>
                                      <p:to>
                                        <p:strVal val="visible"/>
                                      </p:to>
                                    </p:set>
                                    <p:anim calcmode="lin" valueType="num">
                                      <p:cBhvr additive="base">
                                        <p:cTn id="19" dur="500" fill="hold"/>
                                        <p:tgtEl>
                                          <p:spTgt spid="6148"/>
                                        </p:tgtEl>
                                        <p:attrNameLst>
                                          <p:attrName>ppt_x</p:attrName>
                                        </p:attrNameLst>
                                      </p:cBhvr>
                                      <p:tavLst>
                                        <p:tav tm="0">
                                          <p:val>
                                            <p:strVal val="#ppt_x"/>
                                          </p:val>
                                        </p:tav>
                                        <p:tav tm="100000">
                                          <p:val>
                                            <p:strVal val="#ppt_x"/>
                                          </p:val>
                                        </p:tav>
                                      </p:tavLst>
                                    </p:anim>
                                    <p:anim calcmode="lin" valueType="num">
                                      <p:cBhvr additive="base">
                                        <p:cTn id="20"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5"/>
          <p:cNvPicPr>
            <a:picLocks noChangeAspect="1" noChangeArrowheads="1"/>
          </p:cNvPicPr>
          <p:nvPr/>
        </p:nvPicPr>
        <p:blipFill>
          <a:blip r:embed="rId2"/>
          <a:srcRect/>
          <a:stretch>
            <a:fillRect/>
          </a:stretch>
        </p:blipFill>
        <p:spPr bwMode="auto">
          <a:xfrm>
            <a:off x="1890713" y="101600"/>
            <a:ext cx="5570537" cy="6575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p:cNvPicPr>
            <a:picLocks noChangeAspect="1" noChangeArrowheads="1"/>
          </p:cNvPicPr>
          <p:nvPr/>
        </p:nvPicPr>
        <p:blipFill>
          <a:blip r:embed="rId2"/>
          <a:srcRect/>
          <a:stretch>
            <a:fillRect/>
          </a:stretch>
        </p:blipFill>
        <p:spPr bwMode="auto">
          <a:xfrm>
            <a:off x="2700338" y="1025525"/>
            <a:ext cx="3832225" cy="3887788"/>
          </a:xfrm>
          <a:prstGeom prst="rect">
            <a:avLst/>
          </a:prstGeom>
          <a:noFill/>
          <a:ln w="9525">
            <a:noFill/>
            <a:miter lim="800000"/>
            <a:headEnd/>
            <a:tailEnd/>
          </a:ln>
        </p:spPr>
      </p:pic>
      <p:pic>
        <p:nvPicPr>
          <p:cNvPr id="7172" name="Picture 4"/>
          <p:cNvPicPr>
            <a:picLocks noChangeAspect="1" noChangeArrowheads="1"/>
          </p:cNvPicPr>
          <p:nvPr/>
        </p:nvPicPr>
        <p:blipFill>
          <a:blip r:embed="rId3"/>
          <a:srcRect/>
          <a:stretch>
            <a:fillRect/>
          </a:stretch>
        </p:blipFill>
        <p:spPr bwMode="auto">
          <a:xfrm>
            <a:off x="2700338" y="946150"/>
            <a:ext cx="4032250" cy="4752975"/>
          </a:xfrm>
          <a:prstGeom prst="rect">
            <a:avLst/>
          </a:prstGeom>
          <a:noFill/>
          <a:ln w="9525">
            <a:noFill/>
            <a:miter lim="800000"/>
            <a:headEnd/>
            <a:tailEnd/>
          </a:ln>
        </p:spPr>
      </p:pic>
      <p:pic>
        <p:nvPicPr>
          <p:cNvPr id="7173" name="Picture 5"/>
          <p:cNvPicPr>
            <a:picLocks noChangeAspect="1" noChangeArrowheads="1"/>
          </p:cNvPicPr>
          <p:nvPr/>
        </p:nvPicPr>
        <p:blipFill>
          <a:blip r:embed="rId4"/>
          <a:srcRect/>
          <a:stretch>
            <a:fillRect/>
          </a:stretch>
        </p:blipFill>
        <p:spPr bwMode="auto">
          <a:xfrm>
            <a:off x="2122488" y="950913"/>
            <a:ext cx="5473700" cy="4851400"/>
          </a:xfrm>
          <a:prstGeom prst="rect">
            <a:avLst/>
          </a:prstGeom>
          <a:noFill/>
          <a:ln w="9525">
            <a:noFill/>
            <a:miter lim="800000"/>
            <a:headEnd/>
            <a:tailEnd/>
          </a:ln>
        </p:spPr>
      </p:pic>
      <p:pic>
        <p:nvPicPr>
          <p:cNvPr id="7174" name="Picture 6"/>
          <p:cNvPicPr>
            <a:picLocks noChangeAspect="1" noChangeArrowheads="1"/>
          </p:cNvPicPr>
          <p:nvPr/>
        </p:nvPicPr>
        <p:blipFill>
          <a:blip r:embed="rId5"/>
          <a:srcRect/>
          <a:stretch>
            <a:fillRect/>
          </a:stretch>
        </p:blipFill>
        <p:spPr bwMode="auto">
          <a:xfrm>
            <a:off x="1211263" y="965200"/>
            <a:ext cx="7010400" cy="4856163"/>
          </a:xfrm>
          <a:prstGeom prst="rect">
            <a:avLst/>
          </a:prstGeom>
          <a:noFill/>
          <a:ln w="9525">
            <a:noFill/>
            <a:miter lim="800000"/>
            <a:headEnd/>
            <a:tailEnd/>
          </a:ln>
        </p:spPr>
      </p:pic>
      <p:pic>
        <p:nvPicPr>
          <p:cNvPr id="2050" name="Picture 2"/>
          <p:cNvPicPr>
            <a:picLocks noChangeAspect="1" noChangeArrowheads="1"/>
          </p:cNvPicPr>
          <p:nvPr/>
        </p:nvPicPr>
        <p:blipFill>
          <a:blip r:embed="rId6"/>
          <a:srcRect/>
          <a:stretch>
            <a:fillRect/>
          </a:stretch>
        </p:blipFill>
        <p:spPr bwMode="auto">
          <a:xfrm>
            <a:off x="1211263" y="965200"/>
            <a:ext cx="7313612" cy="4856163"/>
          </a:xfrm>
          <a:prstGeom prst="rect">
            <a:avLst/>
          </a:prstGeom>
          <a:noFill/>
          <a:ln w="9525">
            <a:noFill/>
            <a:miter lim="800000"/>
            <a:headEnd/>
            <a:tailEnd/>
          </a:ln>
        </p:spPr>
      </p:pic>
      <p:pic>
        <p:nvPicPr>
          <p:cNvPr id="2051" name="Picture 3"/>
          <p:cNvPicPr>
            <a:picLocks noChangeAspect="1" noChangeArrowheads="1"/>
          </p:cNvPicPr>
          <p:nvPr/>
        </p:nvPicPr>
        <p:blipFill>
          <a:blip r:embed="rId7"/>
          <a:srcRect/>
          <a:stretch>
            <a:fillRect/>
          </a:stretch>
        </p:blipFill>
        <p:spPr bwMode="auto">
          <a:xfrm>
            <a:off x="1190625" y="965200"/>
            <a:ext cx="7334250" cy="4899025"/>
          </a:xfrm>
          <a:prstGeom prst="rect">
            <a:avLst/>
          </a:prstGeom>
          <a:noFill/>
          <a:ln w="9525">
            <a:noFill/>
            <a:miter lim="800000"/>
            <a:headEnd/>
            <a:tailEnd/>
          </a:ln>
        </p:spPr>
      </p:pic>
      <p:pic>
        <p:nvPicPr>
          <p:cNvPr id="2052" name="Picture 4"/>
          <p:cNvPicPr>
            <a:picLocks noChangeAspect="1" noChangeArrowheads="1"/>
          </p:cNvPicPr>
          <p:nvPr/>
        </p:nvPicPr>
        <p:blipFill>
          <a:blip r:embed="rId8"/>
          <a:srcRect l="3574" t="2051" r="2751" b="8582"/>
          <a:stretch>
            <a:fillRect/>
          </a:stretch>
        </p:blipFill>
        <p:spPr bwMode="auto">
          <a:xfrm>
            <a:off x="1908175" y="39688"/>
            <a:ext cx="5192713" cy="7207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fade">
                                      <p:cBhvr>
                                        <p:cTn id="7" dur="500"/>
                                        <p:tgtEl>
                                          <p:spTgt spid="71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3"/>
                                        </p:tgtEl>
                                        <p:attrNameLst>
                                          <p:attrName>style.visibility</p:attrName>
                                        </p:attrNameLst>
                                      </p:cBhvr>
                                      <p:to>
                                        <p:strVal val="visible"/>
                                      </p:to>
                                    </p:set>
                                    <p:animEffect transition="in" filter="fade">
                                      <p:cBhvr>
                                        <p:cTn id="12" dur="500"/>
                                        <p:tgtEl>
                                          <p:spTgt spid="71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4"/>
                                        </p:tgtEl>
                                        <p:attrNameLst>
                                          <p:attrName>style.visibility</p:attrName>
                                        </p:attrNameLst>
                                      </p:cBhvr>
                                      <p:to>
                                        <p:strVal val="visible"/>
                                      </p:to>
                                    </p:set>
                                    <p:animEffect transition="in" filter="fade">
                                      <p:cBhvr>
                                        <p:cTn id="17" dur="500"/>
                                        <p:tgtEl>
                                          <p:spTgt spid="71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1"/>
                                        </p:tgtEl>
                                        <p:attrNameLst>
                                          <p:attrName>style.visibility</p:attrName>
                                        </p:attrNameLst>
                                      </p:cBhvr>
                                      <p:to>
                                        <p:strVal val="visible"/>
                                      </p:to>
                                    </p:set>
                                    <p:animEffect transition="in" filter="fade">
                                      <p:cBhvr>
                                        <p:cTn id="27" dur="500"/>
                                        <p:tgtEl>
                                          <p:spTgt spid="205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fade">
                                      <p:cBhvr>
                                        <p:cTn id="3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p:cNvPicPr>
            <a:picLocks noChangeAspect="1" noChangeArrowheads="1"/>
          </p:cNvPicPr>
          <p:nvPr/>
        </p:nvPicPr>
        <p:blipFill>
          <a:blip r:embed="rId2"/>
          <a:srcRect/>
          <a:stretch>
            <a:fillRect/>
          </a:stretch>
        </p:blipFill>
        <p:spPr bwMode="auto">
          <a:xfrm>
            <a:off x="1979613" y="87313"/>
            <a:ext cx="5411787" cy="6669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3"/>
          <p:cNvPicPr>
            <a:picLocks noChangeAspect="1" noChangeArrowheads="1"/>
          </p:cNvPicPr>
          <p:nvPr/>
        </p:nvPicPr>
        <p:blipFill>
          <a:blip r:embed="rId2"/>
          <a:srcRect/>
          <a:stretch>
            <a:fillRect/>
          </a:stretch>
        </p:blipFill>
        <p:spPr bwMode="auto">
          <a:xfrm>
            <a:off x="293688" y="1039813"/>
            <a:ext cx="8432800" cy="4710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6"/>
          <p:cNvPicPr>
            <a:picLocks noChangeAspect="1" noChangeArrowheads="1"/>
          </p:cNvPicPr>
          <p:nvPr/>
        </p:nvPicPr>
        <p:blipFill>
          <a:blip r:embed="rId2"/>
          <a:srcRect/>
          <a:stretch>
            <a:fillRect/>
          </a:stretch>
        </p:blipFill>
        <p:spPr bwMode="auto">
          <a:xfrm>
            <a:off x="2919413" y="203200"/>
            <a:ext cx="3894137" cy="6215063"/>
          </a:xfrm>
          <a:prstGeom prst="rect">
            <a:avLst/>
          </a:prstGeom>
          <a:noFill/>
          <a:ln w="9525">
            <a:noFill/>
            <a:miter lim="800000"/>
            <a:headEnd/>
            <a:tailEnd/>
          </a:ln>
        </p:spPr>
      </p:pic>
      <p:sp>
        <p:nvSpPr>
          <p:cNvPr id="63490" name="テキスト ボックス 1"/>
          <p:cNvSpPr txBox="1">
            <a:spLocks noChangeArrowheads="1"/>
          </p:cNvSpPr>
          <p:nvPr/>
        </p:nvSpPr>
        <p:spPr bwMode="auto">
          <a:xfrm>
            <a:off x="614363" y="1196975"/>
            <a:ext cx="1871662" cy="4400550"/>
          </a:xfrm>
          <a:prstGeom prst="rect">
            <a:avLst/>
          </a:prstGeom>
          <a:noFill/>
          <a:ln w="9525">
            <a:noFill/>
            <a:miter lim="800000"/>
            <a:headEnd/>
            <a:tailEnd/>
          </a:ln>
        </p:spPr>
        <p:txBody>
          <a:bodyPr>
            <a:spAutoFit/>
          </a:bodyPr>
          <a:lstStyle/>
          <a:p>
            <a:r>
              <a:rPr lang="ja-JP" altLang="en-US" sz="2800" b="1">
                <a:latin typeface="Calibri" pitchFamily="34" charset="0"/>
              </a:rPr>
              <a:t>イシュタル神は、バビロンの神。</a:t>
            </a:r>
            <a:endParaRPr lang="en-US" altLang="ja-JP" sz="2800" b="1">
              <a:latin typeface="Calibri" pitchFamily="34" charset="0"/>
            </a:endParaRPr>
          </a:p>
          <a:p>
            <a:endParaRPr lang="en-US" altLang="ja-JP" sz="2800" b="1">
              <a:latin typeface="Calibri" pitchFamily="34" charset="0"/>
            </a:endParaRPr>
          </a:p>
          <a:p>
            <a:r>
              <a:rPr lang="ja-JP" altLang="en-US" sz="2800" b="1">
                <a:latin typeface="Calibri" pitchFamily="34" charset="0"/>
              </a:rPr>
              <a:t>獣に乗った女神。</a:t>
            </a:r>
            <a:endParaRPr lang="en-US" altLang="ja-JP" sz="2800" b="1">
              <a:latin typeface="Calibri" pitchFamily="34" charset="0"/>
            </a:endParaRPr>
          </a:p>
          <a:p>
            <a:endParaRPr lang="en-US" altLang="ja-JP" sz="2800" b="1">
              <a:latin typeface="Calibri" pitchFamily="34" charset="0"/>
            </a:endParaRPr>
          </a:p>
          <a:p>
            <a:r>
              <a:rPr lang="ja-JP" altLang="en-US" sz="2800" b="1">
                <a:latin typeface="Calibri" pitchFamily="34" charset="0"/>
              </a:rPr>
              <a:t>両脇にフクロウを従える。</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611560" y="0"/>
            <a:ext cx="7920880" cy="1323439"/>
          </a:xfrm>
          <a:prstGeom prst="rect">
            <a:avLst/>
          </a:prstGeom>
          <a:noFill/>
        </p:spPr>
        <p:txBody>
          <a:bodyPr>
            <a:spAutoFit/>
          </a:bodyPr>
          <a:lstStyle/>
          <a:p>
            <a:pPr algn="ctr" fontAlgn="auto">
              <a:spcBef>
                <a:spcPts val="0"/>
              </a:spcBef>
              <a:spcAft>
                <a:spcPts val="0"/>
              </a:spcAft>
              <a:defRPr/>
            </a:pPr>
            <a:r>
              <a:rPr lang="ja-JP" alt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rPr>
              <a:t>アメリカはバビロン文明</a:t>
            </a:r>
            <a:endParaRPr lang="en-US" altLang="ja-JP"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endParaRPr>
          </a:p>
          <a:p>
            <a:pPr algn="ctr" fontAlgn="auto">
              <a:spcBef>
                <a:spcPts val="0"/>
              </a:spcBef>
              <a:spcAft>
                <a:spcPts val="0"/>
              </a:spcAft>
              <a:defRPr/>
            </a:pPr>
            <a:r>
              <a:rPr lang="ja-JP" alt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rPr>
              <a:t>イシュタル礼拝</a:t>
            </a:r>
          </a:p>
        </p:txBody>
      </p:sp>
      <p:grpSp>
        <p:nvGrpSpPr>
          <p:cNvPr id="6" name="グループ化 5"/>
          <p:cNvGrpSpPr>
            <a:grpSpLocks/>
          </p:cNvGrpSpPr>
          <p:nvPr/>
        </p:nvGrpSpPr>
        <p:grpSpPr bwMode="auto">
          <a:xfrm>
            <a:off x="395288" y="1390650"/>
            <a:ext cx="5899150" cy="5438775"/>
            <a:chOff x="395536" y="1390643"/>
            <a:chExt cx="5899368" cy="5438228"/>
          </a:xfrm>
        </p:grpSpPr>
        <p:pic>
          <p:nvPicPr>
            <p:cNvPr id="64515" name="Picture 2"/>
            <p:cNvPicPr>
              <a:picLocks noChangeAspect="1" noChangeArrowheads="1"/>
            </p:cNvPicPr>
            <p:nvPr/>
          </p:nvPicPr>
          <p:blipFill>
            <a:blip r:embed="rId2"/>
            <a:srcRect/>
            <a:stretch>
              <a:fillRect/>
            </a:stretch>
          </p:blipFill>
          <p:spPr bwMode="auto">
            <a:xfrm>
              <a:off x="3093583" y="1390643"/>
              <a:ext cx="3201321" cy="5438228"/>
            </a:xfrm>
            <a:prstGeom prst="rect">
              <a:avLst/>
            </a:prstGeom>
            <a:noFill/>
            <a:ln w="9525">
              <a:noFill/>
              <a:miter lim="800000"/>
              <a:headEnd/>
              <a:tailEnd/>
            </a:ln>
          </p:spPr>
        </p:pic>
        <p:sp>
          <p:nvSpPr>
            <p:cNvPr id="64516" name="テキスト ボックス 4"/>
            <p:cNvSpPr txBox="1">
              <a:spLocks noChangeArrowheads="1"/>
            </p:cNvSpPr>
            <p:nvPr/>
          </p:nvSpPr>
          <p:spPr bwMode="auto">
            <a:xfrm>
              <a:off x="395536" y="1844824"/>
              <a:ext cx="2520280" cy="2246769"/>
            </a:xfrm>
            <a:prstGeom prst="rect">
              <a:avLst/>
            </a:prstGeom>
            <a:noFill/>
            <a:ln w="9525">
              <a:noFill/>
              <a:miter lim="800000"/>
              <a:headEnd/>
              <a:tailEnd/>
            </a:ln>
          </p:spPr>
          <p:txBody>
            <a:bodyPr>
              <a:spAutoFit/>
            </a:bodyPr>
            <a:lstStyle/>
            <a:p>
              <a:r>
                <a:rPr lang="ja-JP" altLang="en-US" sz="2800">
                  <a:latin typeface="Calibri" pitchFamily="34" charset="0"/>
                </a:rPr>
                <a:t>自由の女神は、フランスのフリーメイソンによって送られたイシュタル像</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二等辺三角形 1"/>
          <p:cNvSpPr/>
          <p:nvPr/>
        </p:nvSpPr>
        <p:spPr>
          <a:xfrm>
            <a:off x="2405063" y="3762375"/>
            <a:ext cx="4117975" cy="2922588"/>
          </a:xfrm>
          <a:prstGeom prst="triangle">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4400" dirty="0">
                <a:solidFill>
                  <a:schemeClr val="tx1"/>
                </a:solidFill>
                <a:effectLst>
                  <a:outerShdw blurRad="38100" dist="38100" dir="2700000" algn="tl">
                    <a:srgbClr val="000000">
                      <a:alpha val="43137"/>
                    </a:srgbClr>
                  </a:outerShdw>
                </a:effectLst>
              </a:rPr>
              <a:t>世界</a:t>
            </a:r>
          </a:p>
        </p:txBody>
      </p:sp>
      <p:sp>
        <p:nvSpPr>
          <p:cNvPr id="4" name="減算記号 3"/>
          <p:cNvSpPr/>
          <p:nvPr/>
        </p:nvSpPr>
        <p:spPr>
          <a:xfrm>
            <a:off x="2084388" y="3248025"/>
            <a:ext cx="4759325" cy="265113"/>
          </a:xfrm>
          <a:prstGeom prst="mathMin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5" name="円/楕円 4"/>
          <p:cNvSpPr/>
          <p:nvPr/>
        </p:nvSpPr>
        <p:spPr>
          <a:xfrm>
            <a:off x="3603625" y="1247775"/>
            <a:ext cx="1739900" cy="1781175"/>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4000" dirty="0">
                <a:solidFill>
                  <a:schemeClr val="tx1"/>
                </a:solidFill>
                <a:effectLst>
                  <a:outerShdw blurRad="38100" dist="38100" dir="2700000" algn="tl">
                    <a:srgbClr val="000000">
                      <a:alpha val="43137"/>
                    </a:srgbClr>
                  </a:outerShdw>
                </a:effectLst>
              </a:rPr>
              <a:t>神</a:t>
            </a:r>
          </a:p>
        </p:txBody>
      </p:sp>
      <p:sp>
        <p:nvSpPr>
          <p:cNvPr id="7" name="正方形/長方形 6"/>
          <p:cNvSpPr/>
          <p:nvPr/>
        </p:nvSpPr>
        <p:spPr>
          <a:xfrm>
            <a:off x="683568" y="2919425"/>
            <a:ext cx="1576073" cy="923330"/>
          </a:xfrm>
          <a:prstGeom prst="rect">
            <a:avLst/>
          </a:prstGeom>
          <a:noFill/>
          <a:effectLst>
            <a:outerShdw blurRad="63500" sx="102000" sy="102000" algn="ctr" rotWithShape="0">
              <a:prstClr val="black">
                <a:alpha val="40000"/>
              </a:prstClr>
            </a:outerShdw>
          </a:effectLst>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ja-JP" altLang="en-US" sz="5400" b="1" cap="all" dirty="0">
                <a:ln>
                  <a:solidFill>
                    <a:schemeClr val="tx1"/>
                  </a:solidFill>
                </a:ln>
                <a:solidFill>
                  <a:schemeClr val="tx1">
                    <a:lumMod val="85000"/>
                    <a:lumOff val="15000"/>
                  </a:schemeClr>
                </a:solidFill>
                <a:effectLst>
                  <a:glow rad="63500">
                    <a:schemeClr val="accent1">
                      <a:satMod val="175000"/>
                      <a:alpha val="40000"/>
                    </a:schemeClr>
                  </a:glow>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rPr>
              <a:t>超越</a:t>
            </a:r>
          </a:p>
        </p:txBody>
      </p:sp>
      <p:sp>
        <p:nvSpPr>
          <p:cNvPr id="3" name="正方形/長方形 2"/>
          <p:cNvSpPr/>
          <p:nvPr/>
        </p:nvSpPr>
        <p:spPr>
          <a:xfrm>
            <a:off x="6368594" y="1132880"/>
            <a:ext cx="2242922" cy="1938993"/>
          </a:xfrm>
          <a:prstGeom prst="rect">
            <a:avLst/>
          </a:prstGeom>
          <a:noFill/>
        </p:spPr>
        <p:txBody>
          <a:bodyPr wrap="none">
            <a:spAutoFit/>
          </a:bodyPr>
          <a:lstStyle/>
          <a:p>
            <a:pPr algn="ctr" fontAlgn="auto">
              <a:spcBef>
                <a:spcPts val="0"/>
              </a:spcBef>
              <a:spcAft>
                <a:spcPts val="0"/>
              </a:spcAft>
              <a:defRPr/>
            </a:pPr>
            <a:r>
              <a:rPr lang="ja-JP" alt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rPr>
              <a:t>主権者</a:t>
            </a:r>
            <a:endParaRPr lang="en-US" altLang="ja-JP"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endParaRPr>
          </a:p>
          <a:p>
            <a:pPr algn="ctr" fontAlgn="auto">
              <a:spcBef>
                <a:spcPts val="0"/>
              </a:spcBef>
              <a:spcAft>
                <a:spcPts val="0"/>
              </a:spcAft>
              <a:defRPr/>
            </a:pPr>
            <a:r>
              <a:rPr lang="ja-JP" alt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rPr>
              <a:t>絶対権威</a:t>
            </a:r>
            <a:endParaRPr lang="en-US" altLang="ja-JP"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endParaRPr>
          </a:p>
          <a:p>
            <a:pPr algn="ctr" fontAlgn="auto">
              <a:spcBef>
                <a:spcPts val="0"/>
              </a:spcBef>
              <a:spcAft>
                <a:spcPts val="0"/>
              </a:spcAft>
              <a:defRPr/>
            </a:pPr>
            <a:r>
              <a:rPr lang="ja-JP" alt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rPr>
              <a:t>聖定</a:t>
            </a:r>
          </a:p>
        </p:txBody>
      </p:sp>
      <p:sp>
        <p:nvSpPr>
          <p:cNvPr id="8" name="正方形/長方形 7"/>
          <p:cNvSpPr/>
          <p:nvPr/>
        </p:nvSpPr>
        <p:spPr>
          <a:xfrm>
            <a:off x="6314616" y="4077072"/>
            <a:ext cx="2242922" cy="1938992"/>
          </a:xfrm>
          <a:prstGeom prst="rect">
            <a:avLst/>
          </a:prstGeom>
          <a:noFill/>
        </p:spPr>
        <p:txBody>
          <a:bodyPr wrap="none">
            <a:spAutoFit/>
          </a:bodyPr>
          <a:lstStyle/>
          <a:p>
            <a:pPr algn="ctr" fontAlgn="auto">
              <a:spcBef>
                <a:spcPts val="0"/>
              </a:spcBef>
              <a:spcAft>
                <a:spcPts val="0"/>
              </a:spcAft>
              <a:defRPr/>
            </a:pPr>
            <a:r>
              <a:rPr lang="ja-JP" alt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rPr>
              <a:t>非主権者</a:t>
            </a:r>
            <a:endParaRPr lang="en-US" altLang="ja-JP"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endParaRPr>
          </a:p>
          <a:p>
            <a:pPr algn="ctr" fontAlgn="auto">
              <a:spcBef>
                <a:spcPts val="0"/>
              </a:spcBef>
              <a:spcAft>
                <a:spcPts val="0"/>
              </a:spcAft>
              <a:defRPr/>
            </a:pPr>
            <a:r>
              <a:rPr lang="ja-JP" alt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rPr>
              <a:t>非権威</a:t>
            </a:r>
            <a:endParaRPr lang="en-US" altLang="ja-JP"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endParaRPr>
          </a:p>
          <a:p>
            <a:pPr algn="ctr" fontAlgn="auto">
              <a:spcBef>
                <a:spcPts val="0"/>
              </a:spcBef>
              <a:spcAft>
                <a:spcPts val="0"/>
              </a:spcAft>
              <a:defRPr/>
            </a:pPr>
            <a:r>
              <a:rPr lang="ja-JP" alt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rPr>
              <a:t>被聖定</a:t>
            </a:r>
          </a:p>
        </p:txBody>
      </p:sp>
      <p:sp>
        <p:nvSpPr>
          <p:cNvPr id="9" name="テキスト ボックス 8"/>
          <p:cNvSpPr txBox="1"/>
          <p:nvPr/>
        </p:nvSpPr>
        <p:spPr>
          <a:xfrm>
            <a:off x="395536" y="1052736"/>
            <a:ext cx="2185214" cy="923330"/>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fontAlgn="auto">
              <a:spcBef>
                <a:spcPts val="0"/>
              </a:spcBef>
              <a:spcAft>
                <a:spcPts val="0"/>
              </a:spcAft>
              <a:defRPr/>
            </a:pPr>
            <a:r>
              <a:rPr lang="ja-JP" altLang="en-US" dirty="0"/>
              <a:t>神は世界を超越</a:t>
            </a:r>
            <a:endParaRPr lang="en-US" altLang="ja-JP" dirty="0"/>
          </a:p>
          <a:p>
            <a:pPr fontAlgn="auto">
              <a:spcBef>
                <a:spcPts val="0"/>
              </a:spcBef>
              <a:spcAft>
                <a:spcPts val="0"/>
              </a:spcAft>
              <a:defRPr/>
            </a:pPr>
            <a:r>
              <a:rPr lang="ja-JP" altLang="en-US" dirty="0"/>
              <a:t>される</a:t>
            </a:r>
            <a:endParaRPr lang="en-US" altLang="ja-JP" dirty="0"/>
          </a:p>
          <a:p>
            <a:pPr fontAlgn="auto">
              <a:spcBef>
                <a:spcPts val="0"/>
              </a:spcBef>
              <a:spcAft>
                <a:spcPts val="0"/>
              </a:spcAft>
              <a:defRPr/>
            </a:pPr>
            <a:r>
              <a:rPr lang="ja-JP" altLang="en-US" dirty="0"/>
              <a:t>→神と御言葉は基準</a:t>
            </a:r>
          </a:p>
        </p:txBody>
      </p:sp>
      <p:sp>
        <p:nvSpPr>
          <p:cNvPr id="10" name="正方形/長方形 9"/>
          <p:cNvSpPr/>
          <p:nvPr/>
        </p:nvSpPr>
        <p:spPr>
          <a:xfrm>
            <a:off x="1908175" y="0"/>
            <a:ext cx="5264150" cy="6477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r>
              <a:rPr lang="ja-JP" altLang="en-US" sz="3600" dirty="0"/>
              <a:t>前提主義</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611560" y="0"/>
            <a:ext cx="7920880" cy="1323439"/>
          </a:xfrm>
          <a:prstGeom prst="rect">
            <a:avLst/>
          </a:prstGeom>
          <a:noFill/>
        </p:spPr>
        <p:txBody>
          <a:bodyPr>
            <a:spAutoFit/>
          </a:bodyPr>
          <a:lstStyle/>
          <a:p>
            <a:pPr algn="ctr" fontAlgn="auto">
              <a:spcBef>
                <a:spcPts val="0"/>
              </a:spcBef>
              <a:spcAft>
                <a:spcPts val="0"/>
              </a:spcAft>
              <a:defRPr/>
            </a:pPr>
            <a:r>
              <a:rPr lang="ja-JP" alt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rPr>
              <a:t>ヨーロッパもバビロン文明</a:t>
            </a:r>
            <a:endParaRPr lang="en-US" altLang="ja-JP"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endParaRPr>
          </a:p>
          <a:p>
            <a:pPr algn="ctr" fontAlgn="auto">
              <a:spcBef>
                <a:spcPts val="0"/>
              </a:spcBef>
              <a:spcAft>
                <a:spcPts val="0"/>
              </a:spcAft>
              <a:defRPr/>
            </a:pPr>
            <a:r>
              <a:rPr lang="ja-JP" alt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rPr>
              <a:t>イシュタル礼拝</a:t>
            </a:r>
          </a:p>
        </p:txBody>
      </p:sp>
      <p:grpSp>
        <p:nvGrpSpPr>
          <p:cNvPr id="2" name="グループ化 1"/>
          <p:cNvGrpSpPr>
            <a:grpSpLocks/>
          </p:cNvGrpSpPr>
          <p:nvPr/>
        </p:nvGrpSpPr>
        <p:grpSpPr bwMode="auto">
          <a:xfrm>
            <a:off x="395288" y="1363663"/>
            <a:ext cx="5761037" cy="5494337"/>
            <a:chOff x="395536" y="1363387"/>
            <a:chExt cx="5760640" cy="5494613"/>
          </a:xfrm>
        </p:grpSpPr>
        <p:sp>
          <p:nvSpPr>
            <p:cNvPr id="65539" name="テキスト ボックス 4"/>
            <p:cNvSpPr txBox="1">
              <a:spLocks noChangeArrowheads="1"/>
            </p:cNvSpPr>
            <p:nvPr/>
          </p:nvSpPr>
          <p:spPr bwMode="auto">
            <a:xfrm>
              <a:off x="395536" y="1844824"/>
              <a:ext cx="2520280" cy="1815882"/>
            </a:xfrm>
            <a:prstGeom prst="rect">
              <a:avLst/>
            </a:prstGeom>
            <a:noFill/>
            <a:ln w="9525">
              <a:noFill/>
              <a:miter lim="800000"/>
              <a:headEnd/>
              <a:tailEnd/>
            </a:ln>
          </p:spPr>
          <p:txBody>
            <a:bodyPr>
              <a:spAutoFit/>
            </a:bodyPr>
            <a:lstStyle/>
            <a:p>
              <a:r>
                <a:rPr lang="ja-JP" altLang="en-US" sz="2800">
                  <a:latin typeface="Calibri" pitchFamily="34" charset="0"/>
                </a:rPr>
                <a:t>ヨーロッパの語源となった女神「エウロパ」もイシュタル</a:t>
              </a:r>
            </a:p>
          </p:txBody>
        </p:sp>
        <p:pic>
          <p:nvPicPr>
            <p:cNvPr id="65540" name="Picture 4"/>
            <p:cNvPicPr>
              <a:picLocks noChangeAspect="1" noChangeArrowheads="1"/>
            </p:cNvPicPr>
            <p:nvPr/>
          </p:nvPicPr>
          <p:blipFill>
            <a:blip r:embed="rId2"/>
            <a:srcRect/>
            <a:stretch>
              <a:fillRect/>
            </a:stretch>
          </p:blipFill>
          <p:spPr bwMode="auto">
            <a:xfrm>
              <a:off x="3203848" y="1363387"/>
              <a:ext cx="2952328" cy="5494613"/>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1" name="グループ化 6"/>
          <p:cNvGrpSpPr>
            <a:grpSpLocks/>
          </p:cNvGrpSpPr>
          <p:nvPr/>
        </p:nvGrpSpPr>
        <p:grpSpPr bwMode="auto">
          <a:xfrm>
            <a:off x="825500" y="593725"/>
            <a:ext cx="7345363" cy="5386388"/>
            <a:chOff x="825336" y="332656"/>
            <a:chExt cx="7344816" cy="5386444"/>
          </a:xfrm>
        </p:grpSpPr>
        <p:pic>
          <p:nvPicPr>
            <p:cNvPr id="66562" name="Picture 5"/>
            <p:cNvPicPr>
              <a:picLocks noChangeAspect="1" noChangeArrowheads="1"/>
            </p:cNvPicPr>
            <p:nvPr/>
          </p:nvPicPr>
          <p:blipFill>
            <a:blip r:embed="rId2"/>
            <a:srcRect/>
            <a:stretch>
              <a:fillRect/>
            </a:stretch>
          </p:blipFill>
          <p:spPr bwMode="auto">
            <a:xfrm>
              <a:off x="1619672" y="332656"/>
              <a:ext cx="5916440" cy="4712598"/>
            </a:xfrm>
            <a:prstGeom prst="rect">
              <a:avLst/>
            </a:prstGeom>
            <a:noFill/>
            <a:ln w="9525">
              <a:noFill/>
              <a:miter lim="800000"/>
              <a:headEnd/>
              <a:tailEnd/>
            </a:ln>
          </p:spPr>
        </p:pic>
        <p:sp>
          <p:nvSpPr>
            <p:cNvPr id="66563" name="テキスト ボックス 2"/>
            <p:cNvSpPr txBox="1">
              <a:spLocks noChangeArrowheads="1"/>
            </p:cNvSpPr>
            <p:nvPr/>
          </p:nvSpPr>
          <p:spPr bwMode="auto">
            <a:xfrm>
              <a:off x="825336" y="5195880"/>
              <a:ext cx="7344816" cy="523220"/>
            </a:xfrm>
            <a:prstGeom prst="rect">
              <a:avLst/>
            </a:prstGeom>
            <a:noFill/>
            <a:ln w="9525">
              <a:noFill/>
              <a:miter lim="800000"/>
              <a:headEnd/>
              <a:tailEnd/>
            </a:ln>
          </p:spPr>
          <p:txBody>
            <a:bodyPr>
              <a:spAutoFit/>
            </a:bodyPr>
            <a:lstStyle/>
            <a:p>
              <a:pPr algn="ctr"/>
              <a:r>
                <a:rPr lang="ja-JP" altLang="en-US" sz="2800">
                  <a:latin typeface="Calibri" pitchFamily="34" charset="0"/>
                </a:rPr>
                <a:t>レディー・ガガは、イシュタルの卵から誕生</a:t>
              </a:r>
            </a:p>
          </p:txBody>
        </p:sp>
      </p:gr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テキスト ボックス 1"/>
          <p:cNvSpPr txBox="1">
            <a:spLocks noChangeArrowheads="1"/>
          </p:cNvSpPr>
          <p:nvPr/>
        </p:nvSpPr>
        <p:spPr bwMode="auto">
          <a:xfrm>
            <a:off x="614363" y="1196975"/>
            <a:ext cx="1871662" cy="3970338"/>
          </a:xfrm>
          <a:prstGeom prst="rect">
            <a:avLst/>
          </a:prstGeom>
          <a:noFill/>
          <a:ln w="9525">
            <a:noFill/>
            <a:miter lim="800000"/>
            <a:headEnd/>
            <a:tailEnd/>
          </a:ln>
        </p:spPr>
        <p:txBody>
          <a:bodyPr>
            <a:spAutoFit/>
          </a:bodyPr>
          <a:lstStyle/>
          <a:p>
            <a:r>
              <a:rPr lang="ja-JP" altLang="en-US" sz="2800" b="1">
                <a:latin typeface="Calibri" pitchFamily="34" charset="0"/>
              </a:rPr>
              <a:t>マドンナは、</a:t>
            </a:r>
            <a:endParaRPr lang="en-US" altLang="ja-JP" sz="2800" b="1">
              <a:latin typeface="Calibri" pitchFamily="34" charset="0"/>
            </a:endParaRPr>
          </a:p>
          <a:p>
            <a:r>
              <a:rPr lang="ja-JP" altLang="en-US" sz="2800" b="1">
                <a:latin typeface="Calibri" pitchFamily="34" charset="0"/>
              </a:rPr>
              <a:t>イシュタルをモチーフにしている。</a:t>
            </a:r>
            <a:endParaRPr lang="en-US" altLang="ja-JP" sz="2800" b="1">
              <a:latin typeface="Calibri" pitchFamily="34" charset="0"/>
            </a:endParaRPr>
          </a:p>
          <a:p>
            <a:endParaRPr lang="en-US" altLang="ja-JP" sz="2800" b="1">
              <a:latin typeface="Calibri" pitchFamily="34" charset="0"/>
            </a:endParaRPr>
          </a:p>
          <a:p>
            <a:r>
              <a:rPr lang="ja-JP" altLang="en-US" sz="2800" b="1">
                <a:latin typeface="Calibri" pitchFamily="34" charset="0"/>
              </a:rPr>
              <a:t>ツアータイトル</a:t>
            </a:r>
            <a:r>
              <a:rPr lang="en-US" altLang="ja-JP" sz="2800" b="1">
                <a:latin typeface="Calibri" pitchFamily="34" charset="0"/>
              </a:rPr>
              <a:t>『</a:t>
            </a:r>
            <a:r>
              <a:rPr lang="ja-JP" altLang="en-US" sz="2800" b="1">
                <a:latin typeface="Calibri" pitchFamily="34" charset="0"/>
              </a:rPr>
              <a:t>バビロンの大淫婦</a:t>
            </a:r>
            <a:r>
              <a:rPr lang="en-US" altLang="ja-JP" sz="2800" b="1">
                <a:latin typeface="Calibri" pitchFamily="34" charset="0"/>
              </a:rPr>
              <a:t>』</a:t>
            </a:r>
            <a:endParaRPr lang="ja-JP" altLang="en-US" sz="2800" b="1">
              <a:latin typeface="Calibri" pitchFamily="34" charset="0"/>
            </a:endParaRPr>
          </a:p>
        </p:txBody>
      </p:sp>
      <p:pic>
        <p:nvPicPr>
          <p:cNvPr id="67586" name="Picture 2"/>
          <p:cNvPicPr>
            <a:picLocks noChangeAspect="1" noChangeArrowheads="1"/>
          </p:cNvPicPr>
          <p:nvPr/>
        </p:nvPicPr>
        <p:blipFill>
          <a:blip r:embed="rId2"/>
          <a:srcRect/>
          <a:stretch>
            <a:fillRect/>
          </a:stretch>
        </p:blipFill>
        <p:spPr bwMode="auto">
          <a:xfrm>
            <a:off x="2700338" y="1206500"/>
            <a:ext cx="5673725" cy="4176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160463" y="820738"/>
            <a:ext cx="6853237" cy="5016500"/>
          </a:xfrm>
          <a:prstGeom prst="rect">
            <a:avLst/>
          </a:prstGeom>
          <a:noFill/>
        </p:spPr>
        <p:txBody>
          <a:bodyPr wrap="none">
            <a:spAutoFit/>
          </a:bodyPr>
          <a:lstStyle/>
          <a:p>
            <a:pPr algn="ctr" fontAlgn="auto">
              <a:spcBef>
                <a:spcPts val="0"/>
              </a:spcBef>
              <a:spcAft>
                <a:spcPts val="0"/>
              </a:spcAft>
              <a:defRPr/>
            </a:pPr>
            <a:r>
              <a:rPr lang="ja-JP" altLang="en-US" sz="3200" b="1" dirty="0">
                <a:effectLst>
                  <a:outerShdw blurRad="38100" dist="38100" dir="2700000" algn="tl">
                    <a:srgbClr val="000000">
                      <a:alpha val="43137"/>
                    </a:srgbClr>
                  </a:outerShdw>
                </a:effectLst>
                <a:latin typeface="+mn-lt"/>
                <a:ea typeface="+mn-ea"/>
              </a:rPr>
              <a:t>バビロン神を信じ、バベルの塔を築こう</a:t>
            </a:r>
            <a:endParaRPr lang="en-US" altLang="ja-JP" sz="3200" b="1" dirty="0">
              <a:effectLst>
                <a:outerShdw blurRad="38100" dist="38100" dir="2700000" algn="tl">
                  <a:srgbClr val="000000">
                    <a:alpha val="43137"/>
                  </a:srgbClr>
                </a:outerShdw>
              </a:effectLst>
              <a:latin typeface="+mn-lt"/>
              <a:ea typeface="+mn-ea"/>
            </a:endParaRPr>
          </a:p>
          <a:p>
            <a:pPr algn="ctr" fontAlgn="auto">
              <a:spcBef>
                <a:spcPts val="0"/>
              </a:spcBef>
              <a:spcAft>
                <a:spcPts val="0"/>
              </a:spcAft>
              <a:defRPr/>
            </a:pPr>
            <a:r>
              <a:rPr lang="ja-JP" altLang="en-US" sz="3200" b="1" dirty="0">
                <a:effectLst>
                  <a:outerShdw blurRad="38100" dist="38100" dir="2700000" algn="tl">
                    <a:srgbClr val="000000">
                      <a:alpha val="43137"/>
                    </a:srgbClr>
                  </a:outerShdw>
                </a:effectLst>
                <a:latin typeface="+mn-lt"/>
                <a:ea typeface="+mn-ea"/>
              </a:rPr>
              <a:t>としているグループ</a:t>
            </a:r>
            <a:endParaRPr lang="en-US" altLang="ja-JP" sz="3200" b="1" dirty="0">
              <a:effectLst>
                <a:outerShdw blurRad="38100" dist="38100" dir="2700000" algn="tl">
                  <a:srgbClr val="000000">
                    <a:alpha val="43137"/>
                  </a:srgbClr>
                </a:outerShdw>
              </a:effectLst>
              <a:latin typeface="+mn-lt"/>
              <a:ea typeface="+mn-ea"/>
            </a:endParaRPr>
          </a:p>
          <a:p>
            <a:pPr algn="ctr" fontAlgn="auto">
              <a:spcBef>
                <a:spcPts val="0"/>
              </a:spcBef>
              <a:spcAft>
                <a:spcPts val="0"/>
              </a:spcAft>
              <a:defRPr/>
            </a:pPr>
            <a:r>
              <a:rPr lang="ja-JP" altLang="en-US" sz="3200" b="1" dirty="0">
                <a:effectLst>
                  <a:outerShdw blurRad="38100" dist="38100" dir="2700000" algn="tl">
                    <a:srgbClr val="000000">
                      <a:alpha val="43137"/>
                    </a:srgbClr>
                  </a:outerShdw>
                </a:effectLst>
                <a:latin typeface="+mn-lt"/>
                <a:ea typeface="+mn-ea"/>
              </a:rPr>
              <a:t>↓</a:t>
            </a:r>
            <a:endParaRPr lang="en-US" altLang="ja-JP" sz="3200" b="1" dirty="0">
              <a:effectLst>
                <a:outerShdw blurRad="38100" dist="38100" dir="2700000" algn="tl">
                  <a:srgbClr val="000000">
                    <a:alpha val="43137"/>
                  </a:srgbClr>
                </a:outerShdw>
              </a:effectLst>
              <a:latin typeface="+mn-lt"/>
              <a:ea typeface="+mn-ea"/>
            </a:endParaRPr>
          </a:p>
          <a:p>
            <a:pPr algn="ctr" fontAlgn="auto">
              <a:spcBef>
                <a:spcPts val="0"/>
              </a:spcBef>
              <a:spcAft>
                <a:spcPts val="0"/>
              </a:spcAft>
              <a:defRPr/>
            </a:pPr>
            <a:r>
              <a:rPr lang="ja-JP" altLang="en-US" sz="3200" b="1" dirty="0">
                <a:effectLst>
                  <a:outerShdw blurRad="38100" dist="38100" dir="2700000" algn="tl">
                    <a:srgbClr val="000000">
                      <a:alpha val="43137"/>
                    </a:srgbClr>
                  </a:outerShdw>
                </a:effectLst>
                <a:latin typeface="+mn-lt"/>
                <a:ea typeface="+mn-ea"/>
              </a:rPr>
              <a:t>イルミナティ・フリーメイソン</a:t>
            </a:r>
            <a:endParaRPr lang="en-US" altLang="ja-JP" sz="3200" b="1" dirty="0">
              <a:effectLst>
                <a:outerShdw blurRad="38100" dist="38100" dir="2700000" algn="tl">
                  <a:srgbClr val="000000">
                    <a:alpha val="43137"/>
                  </a:srgbClr>
                </a:outerShdw>
              </a:effectLst>
              <a:latin typeface="+mn-lt"/>
              <a:ea typeface="+mn-ea"/>
            </a:endParaRPr>
          </a:p>
          <a:p>
            <a:pPr algn="ctr" fontAlgn="auto">
              <a:spcBef>
                <a:spcPts val="0"/>
              </a:spcBef>
              <a:spcAft>
                <a:spcPts val="0"/>
              </a:spcAft>
              <a:defRPr/>
            </a:pPr>
            <a:r>
              <a:rPr lang="ja-JP" altLang="en-US" sz="3200" b="1" dirty="0">
                <a:effectLst>
                  <a:outerShdw blurRad="38100" dist="38100" dir="2700000" algn="tl">
                    <a:srgbClr val="000000">
                      <a:alpha val="43137"/>
                    </a:srgbClr>
                  </a:outerShdw>
                </a:effectLst>
                <a:latin typeface="+mn-lt"/>
                <a:ea typeface="+mn-ea"/>
              </a:rPr>
              <a:t>↓</a:t>
            </a:r>
            <a:endParaRPr lang="en-US" altLang="ja-JP" sz="3200" b="1" dirty="0">
              <a:effectLst>
                <a:outerShdw blurRad="38100" dist="38100" dir="2700000" algn="tl">
                  <a:srgbClr val="000000">
                    <a:alpha val="43137"/>
                  </a:srgbClr>
                </a:outerShdw>
              </a:effectLst>
              <a:latin typeface="+mn-lt"/>
              <a:ea typeface="+mn-ea"/>
            </a:endParaRPr>
          </a:p>
          <a:p>
            <a:pPr algn="ctr" fontAlgn="auto">
              <a:spcBef>
                <a:spcPts val="0"/>
              </a:spcBef>
              <a:spcAft>
                <a:spcPts val="0"/>
              </a:spcAft>
              <a:defRPr/>
            </a:pPr>
            <a:r>
              <a:rPr lang="ja-JP" altLang="en-US" sz="3200" b="1" dirty="0">
                <a:effectLst>
                  <a:outerShdw blurRad="38100" dist="38100" dir="2700000" algn="tl">
                    <a:srgbClr val="000000">
                      <a:alpha val="43137"/>
                    </a:srgbClr>
                  </a:outerShdw>
                </a:effectLst>
                <a:latin typeface="+mn-lt"/>
                <a:ea typeface="+mn-ea"/>
              </a:rPr>
              <a:t>目標は、世界政府</a:t>
            </a:r>
            <a:endParaRPr lang="en-US" altLang="ja-JP" sz="3200" b="1" dirty="0">
              <a:effectLst>
                <a:outerShdw blurRad="38100" dist="38100" dir="2700000" algn="tl">
                  <a:srgbClr val="000000">
                    <a:alpha val="43137"/>
                  </a:srgbClr>
                </a:outerShdw>
              </a:effectLst>
              <a:latin typeface="+mn-lt"/>
              <a:ea typeface="+mn-ea"/>
            </a:endParaRPr>
          </a:p>
          <a:p>
            <a:pPr algn="ctr" fontAlgn="auto">
              <a:spcBef>
                <a:spcPts val="0"/>
              </a:spcBef>
              <a:spcAft>
                <a:spcPts val="0"/>
              </a:spcAft>
              <a:defRPr/>
            </a:pPr>
            <a:r>
              <a:rPr lang="ja-JP" altLang="en-US" sz="3200" b="1" dirty="0">
                <a:effectLst>
                  <a:outerShdw blurRad="38100" dist="38100" dir="2700000" algn="tl">
                    <a:srgbClr val="000000">
                      <a:alpha val="43137"/>
                    </a:srgbClr>
                  </a:outerShdw>
                </a:effectLst>
                <a:latin typeface="+mn-lt"/>
                <a:ea typeface="+mn-ea"/>
              </a:rPr>
              <a:t>↓</a:t>
            </a:r>
            <a:endParaRPr lang="en-US" altLang="ja-JP" sz="3200" b="1" dirty="0">
              <a:effectLst>
                <a:outerShdw blurRad="38100" dist="38100" dir="2700000" algn="tl">
                  <a:srgbClr val="000000">
                    <a:alpha val="43137"/>
                  </a:srgbClr>
                </a:outerShdw>
              </a:effectLst>
              <a:latin typeface="+mn-lt"/>
              <a:ea typeface="+mn-ea"/>
            </a:endParaRPr>
          </a:p>
          <a:p>
            <a:pPr algn="ctr" fontAlgn="auto">
              <a:spcBef>
                <a:spcPts val="0"/>
              </a:spcBef>
              <a:spcAft>
                <a:spcPts val="0"/>
              </a:spcAft>
              <a:defRPr/>
            </a:pPr>
            <a:r>
              <a:rPr lang="ja-JP" altLang="en-US" sz="3200" b="1" dirty="0">
                <a:effectLst>
                  <a:outerShdw blurRad="38100" dist="38100" dir="2700000" algn="tl">
                    <a:srgbClr val="000000">
                      <a:alpha val="43137"/>
                    </a:srgbClr>
                  </a:outerShdw>
                </a:effectLst>
                <a:latin typeface="+mn-lt"/>
                <a:ea typeface="+mn-ea"/>
              </a:rPr>
              <a:t>世界人口を５～</a:t>
            </a:r>
            <a:r>
              <a:rPr lang="en-US" altLang="ja-JP" sz="3200" b="1" dirty="0">
                <a:effectLst>
                  <a:outerShdw blurRad="38100" dist="38100" dir="2700000" algn="tl">
                    <a:srgbClr val="000000">
                      <a:alpha val="43137"/>
                    </a:srgbClr>
                  </a:outerShdw>
                </a:effectLst>
                <a:latin typeface="+mn-lt"/>
                <a:ea typeface="+mn-ea"/>
              </a:rPr>
              <a:t>10</a:t>
            </a:r>
            <a:r>
              <a:rPr lang="ja-JP" altLang="en-US" sz="3200" b="1" dirty="0">
                <a:effectLst>
                  <a:outerShdw blurRad="38100" dist="38100" dir="2700000" algn="tl">
                    <a:srgbClr val="000000">
                      <a:alpha val="43137"/>
                    </a:srgbClr>
                  </a:outerShdw>
                </a:effectLst>
                <a:latin typeface="+mn-lt"/>
                <a:ea typeface="+mn-ea"/>
              </a:rPr>
              <a:t>億人に減らす</a:t>
            </a:r>
            <a:endParaRPr lang="en-US" altLang="ja-JP" sz="3200" b="1" dirty="0">
              <a:effectLst>
                <a:outerShdw blurRad="38100" dist="38100" dir="2700000" algn="tl">
                  <a:srgbClr val="000000">
                    <a:alpha val="43137"/>
                  </a:srgbClr>
                </a:outerShdw>
              </a:effectLst>
              <a:latin typeface="+mn-lt"/>
              <a:ea typeface="+mn-ea"/>
            </a:endParaRPr>
          </a:p>
          <a:p>
            <a:pPr algn="ctr" fontAlgn="auto">
              <a:spcBef>
                <a:spcPts val="0"/>
              </a:spcBef>
              <a:spcAft>
                <a:spcPts val="0"/>
              </a:spcAft>
              <a:defRPr/>
            </a:pPr>
            <a:r>
              <a:rPr lang="ja-JP" altLang="en-US" sz="3200" b="1" dirty="0">
                <a:effectLst>
                  <a:outerShdw blurRad="38100" dist="38100" dir="2700000" algn="tl">
                    <a:srgbClr val="000000">
                      <a:alpha val="43137"/>
                    </a:srgbClr>
                  </a:outerShdw>
                </a:effectLst>
                <a:latin typeface="+mn-lt"/>
                <a:ea typeface="+mn-ea"/>
              </a:rPr>
              <a:t>↓</a:t>
            </a:r>
            <a:endParaRPr lang="en-US" altLang="ja-JP" sz="3200" b="1" dirty="0">
              <a:effectLst>
                <a:outerShdw blurRad="38100" dist="38100" dir="2700000" algn="tl">
                  <a:srgbClr val="000000">
                    <a:alpha val="43137"/>
                  </a:srgbClr>
                </a:outerShdw>
              </a:effectLst>
              <a:latin typeface="+mn-lt"/>
              <a:ea typeface="+mn-ea"/>
            </a:endParaRPr>
          </a:p>
          <a:p>
            <a:pPr algn="ctr" fontAlgn="auto">
              <a:spcBef>
                <a:spcPts val="0"/>
              </a:spcBef>
              <a:spcAft>
                <a:spcPts val="0"/>
              </a:spcAft>
              <a:defRPr/>
            </a:pPr>
            <a:r>
              <a:rPr lang="ja-JP" altLang="en-US" sz="3200" b="1" dirty="0">
                <a:effectLst>
                  <a:outerShdw blurRad="38100" dist="38100" dir="2700000" algn="tl">
                    <a:srgbClr val="000000">
                      <a:alpha val="43137"/>
                    </a:srgbClr>
                  </a:outerShdw>
                </a:effectLst>
                <a:latin typeface="+mn-lt"/>
                <a:ea typeface="+mn-ea"/>
              </a:rPr>
              <a:t>世界人類の奴隷化</a:t>
            </a:r>
            <a:endParaRPr lang="en-US" altLang="ja-JP" sz="3200" b="1" dirty="0">
              <a:effectLst>
                <a:outerShdw blurRad="38100" dist="38100" dir="2700000" algn="tl">
                  <a:srgbClr val="000000">
                    <a:alpha val="43137"/>
                  </a:srgbClr>
                </a:outerShdw>
              </a:effectLst>
              <a:latin typeface="+mn-lt"/>
              <a:ea typeface="+mn-ea"/>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p:cNvPicPr>
            <a:picLocks noChangeAspect="1" noChangeArrowheads="1"/>
          </p:cNvPicPr>
          <p:nvPr/>
        </p:nvPicPr>
        <p:blipFill>
          <a:blip r:embed="rId2"/>
          <a:srcRect/>
          <a:stretch>
            <a:fillRect/>
          </a:stretch>
        </p:blipFill>
        <p:spPr bwMode="auto">
          <a:xfrm>
            <a:off x="1647825" y="908050"/>
            <a:ext cx="5976938" cy="3133725"/>
          </a:xfrm>
          <a:prstGeom prst="rect">
            <a:avLst/>
          </a:prstGeom>
          <a:noFill/>
          <a:ln w="9525">
            <a:noFill/>
            <a:miter lim="800000"/>
            <a:headEnd/>
            <a:tailEnd/>
          </a:ln>
        </p:spPr>
      </p:pic>
      <p:pic>
        <p:nvPicPr>
          <p:cNvPr id="14339" name="Picture 3"/>
          <p:cNvPicPr>
            <a:picLocks noChangeAspect="1" noChangeArrowheads="1"/>
          </p:cNvPicPr>
          <p:nvPr/>
        </p:nvPicPr>
        <p:blipFill>
          <a:blip r:embed="rId3"/>
          <a:srcRect/>
          <a:stretch>
            <a:fillRect/>
          </a:stretch>
        </p:blipFill>
        <p:spPr bwMode="auto">
          <a:xfrm>
            <a:off x="1633538" y="917575"/>
            <a:ext cx="6210300" cy="3171825"/>
          </a:xfrm>
          <a:prstGeom prst="rect">
            <a:avLst/>
          </a:prstGeom>
          <a:noFill/>
          <a:ln w="9525">
            <a:noFill/>
            <a:miter lim="800000"/>
            <a:headEnd/>
            <a:tailEnd/>
          </a:ln>
        </p:spPr>
      </p:pic>
      <p:sp>
        <p:nvSpPr>
          <p:cNvPr id="2" name="テキスト ボックス 1"/>
          <p:cNvSpPr txBox="1"/>
          <p:nvPr/>
        </p:nvSpPr>
        <p:spPr>
          <a:xfrm>
            <a:off x="1733690" y="5041140"/>
            <a:ext cx="6008521" cy="646331"/>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fontAlgn="auto">
              <a:spcBef>
                <a:spcPts val="0"/>
              </a:spcBef>
              <a:spcAft>
                <a:spcPts val="0"/>
              </a:spcAft>
              <a:defRPr/>
            </a:pPr>
            <a:r>
              <a:rPr lang="ja-JP" altLang="en-US" sz="3600" dirty="0">
                <a:latin typeface="HGP創英角ｺﾞｼｯｸUB" pitchFamily="50" charset="-128"/>
                <a:ea typeface="HGP創英角ｺﾞｼｯｸUB" pitchFamily="50" charset="-128"/>
              </a:rPr>
              <a:t>ジョージア・ガイドストーン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fade">
                                      <p:cBhvr>
                                        <p:cTn id="7" dur="5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正方形/長方形 2"/>
          <p:cNvSpPr>
            <a:spLocks noChangeArrowheads="1"/>
          </p:cNvSpPr>
          <p:nvPr/>
        </p:nvSpPr>
        <p:spPr bwMode="auto">
          <a:xfrm>
            <a:off x="531813" y="1003300"/>
            <a:ext cx="7812087" cy="368300"/>
          </a:xfrm>
          <a:prstGeom prst="rect">
            <a:avLst/>
          </a:prstGeom>
          <a:noFill/>
          <a:ln w="9525">
            <a:noFill/>
            <a:miter lim="800000"/>
            <a:headEnd/>
            <a:tailEnd/>
          </a:ln>
        </p:spPr>
        <p:txBody>
          <a:bodyPr>
            <a:spAutoFit/>
          </a:bodyPr>
          <a:lstStyle/>
          <a:p>
            <a:pPr algn="ctr"/>
            <a:r>
              <a:rPr lang="en-US" altLang="ja-JP">
                <a:latin typeface="Calibri" pitchFamily="34" charset="0"/>
                <a:hlinkClick r:id="rId2"/>
              </a:rPr>
              <a:t>http://www.youtube.com/watch?v=6JV1fT-eHd8&amp;feature=relmfu</a:t>
            </a:r>
            <a:endParaRPr lang="ja-JP" altLang="en-US">
              <a:latin typeface="Calibri" pitchFamily="34" charset="0"/>
            </a:endParaRPr>
          </a:p>
        </p:txBody>
      </p:sp>
      <p:sp>
        <p:nvSpPr>
          <p:cNvPr id="4" name="テキスト ボックス 3"/>
          <p:cNvSpPr txBox="1"/>
          <p:nvPr/>
        </p:nvSpPr>
        <p:spPr>
          <a:xfrm>
            <a:off x="512489" y="404664"/>
            <a:ext cx="7830990" cy="369332"/>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pPr fontAlgn="auto">
              <a:spcBef>
                <a:spcPts val="0"/>
              </a:spcBef>
              <a:spcAft>
                <a:spcPts val="0"/>
              </a:spcAft>
              <a:defRPr/>
            </a:pPr>
            <a:r>
              <a:rPr lang="ja-JP" altLang="en-US" dirty="0"/>
              <a:t>日本の震災や</a:t>
            </a:r>
            <a:r>
              <a:rPr lang="en-US" altLang="ja-JP" dirty="0"/>
              <a:t>911</a:t>
            </a:r>
            <a:r>
              <a:rPr lang="ja-JP" altLang="en-US" dirty="0"/>
              <a:t>事件において、</a:t>
            </a:r>
            <a:r>
              <a:rPr lang="en-US" altLang="ja-JP" dirty="0"/>
              <a:t>11</a:t>
            </a:r>
            <a:r>
              <a:rPr lang="ja-JP" altLang="en-US" dirty="0"/>
              <a:t>と</a:t>
            </a:r>
            <a:r>
              <a:rPr lang="en-US" altLang="ja-JP" dirty="0"/>
              <a:t>46</a:t>
            </a:r>
            <a:r>
              <a:rPr lang="ja-JP" altLang="en-US" dirty="0"/>
              <a:t>という数字が繰り返し登場する不思議。</a:t>
            </a:r>
          </a:p>
        </p:txBody>
      </p:sp>
      <p:pic>
        <p:nvPicPr>
          <p:cNvPr id="70661" name="Picture 2"/>
          <p:cNvPicPr>
            <a:picLocks noChangeAspect="1" noChangeArrowheads="1"/>
          </p:cNvPicPr>
          <p:nvPr/>
        </p:nvPicPr>
        <p:blipFill>
          <a:blip r:embed="rId3"/>
          <a:srcRect/>
          <a:stretch>
            <a:fillRect/>
          </a:stretch>
        </p:blipFill>
        <p:spPr bwMode="auto">
          <a:xfrm>
            <a:off x="531813" y="1698625"/>
            <a:ext cx="2665412" cy="3294063"/>
          </a:xfrm>
          <a:prstGeom prst="rect">
            <a:avLst/>
          </a:prstGeom>
          <a:noFill/>
          <a:ln w="9525">
            <a:noFill/>
            <a:miter lim="800000"/>
            <a:headEnd/>
            <a:tailEnd/>
          </a:ln>
        </p:spPr>
      </p:pic>
      <p:sp>
        <p:nvSpPr>
          <p:cNvPr id="70662" name="テキスト ボックス 4"/>
          <p:cNvSpPr txBox="1">
            <a:spLocks noChangeArrowheads="1"/>
          </p:cNvSpPr>
          <p:nvPr/>
        </p:nvSpPr>
        <p:spPr bwMode="auto">
          <a:xfrm>
            <a:off x="3419475" y="2133600"/>
            <a:ext cx="5349875" cy="2584450"/>
          </a:xfrm>
          <a:prstGeom prst="rect">
            <a:avLst/>
          </a:prstGeom>
          <a:noFill/>
          <a:ln w="9525">
            <a:noFill/>
            <a:miter lim="800000"/>
            <a:headEnd/>
            <a:tailEnd/>
          </a:ln>
        </p:spPr>
        <p:txBody>
          <a:bodyPr>
            <a:spAutoFit/>
          </a:bodyPr>
          <a:lstStyle/>
          <a:p>
            <a:r>
              <a:rPr lang="ja-JP" altLang="en-US">
                <a:latin typeface="Calibri" pitchFamily="34" charset="0"/>
              </a:rPr>
              <a:t>真のアメリカ建国の父・</a:t>
            </a:r>
            <a:r>
              <a:rPr lang="ja-JP" altLang="en-US" b="1">
                <a:latin typeface="Calibri" pitchFamily="34" charset="0"/>
              </a:rPr>
              <a:t>フリーメイソン</a:t>
            </a:r>
            <a:r>
              <a:rPr lang="ja-JP" altLang="en-US">
                <a:latin typeface="Calibri" pitchFamily="34" charset="0"/>
              </a:rPr>
              <a:t>と薔薇十字団</a:t>
            </a:r>
            <a:endParaRPr lang="en-US" altLang="ja-JP">
              <a:latin typeface="Calibri" pitchFamily="34" charset="0"/>
            </a:endParaRPr>
          </a:p>
          <a:p>
            <a:r>
              <a:rPr lang="ja-JP" altLang="en-US">
                <a:latin typeface="Calibri" pitchFamily="34" charset="0"/>
              </a:rPr>
              <a:t>の創始者</a:t>
            </a:r>
            <a:r>
              <a:rPr lang="ja-JP" altLang="en-US" b="1">
                <a:latin typeface="Calibri" pitchFamily="34" charset="0"/>
              </a:rPr>
              <a:t>フランシス・ベーコン</a:t>
            </a:r>
            <a:r>
              <a:rPr lang="ja-JP" altLang="en-US">
                <a:latin typeface="Calibri" pitchFamily="34" charset="0"/>
              </a:rPr>
              <a:t>を表す暗号：</a:t>
            </a:r>
            <a:endParaRPr lang="en-US" altLang="ja-JP">
              <a:latin typeface="Calibri" pitchFamily="34" charset="0"/>
            </a:endParaRPr>
          </a:p>
          <a:p>
            <a:endParaRPr lang="en-US" altLang="ja-JP">
              <a:latin typeface="Calibri" pitchFamily="34" charset="0"/>
            </a:endParaRPr>
          </a:p>
          <a:p>
            <a:pPr algn="ctr"/>
            <a:r>
              <a:rPr lang="en-US" altLang="ja-JP" sz="3600">
                <a:latin typeface="Calibri" pitchFamily="34" charset="0"/>
              </a:rPr>
              <a:t>111</a:t>
            </a:r>
          </a:p>
          <a:p>
            <a:pPr algn="ctr"/>
            <a:r>
              <a:rPr lang="en-US" altLang="ja-JP" sz="3600">
                <a:latin typeface="Calibri" pitchFamily="34" charset="0"/>
              </a:rPr>
              <a:t>13</a:t>
            </a:r>
          </a:p>
          <a:p>
            <a:pPr algn="ctr"/>
            <a:r>
              <a:rPr lang="en-US" altLang="ja-JP" sz="3600">
                <a:solidFill>
                  <a:srgbClr val="FF0000"/>
                </a:solidFill>
                <a:latin typeface="Calibri" pitchFamily="34" charset="0"/>
              </a:rPr>
              <a:t>46</a:t>
            </a:r>
            <a:endParaRPr lang="ja-JP" altLang="en-US" sz="3600">
              <a:solidFill>
                <a:srgbClr val="FF0000"/>
              </a:solidFill>
              <a:latin typeface="Calibri" pitchFamily="34" charset="0"/>
            </a:endParaRPr>
          </a:p>
        </p:txBody>
      </p:sp>
      <p:sp>
        <p:nvSpPr>
          <p:cNvPr id="70663" name="テキスト ボックス 6"/>
          <p:cNvSpPr txBox="1">
            <a:spLocks noChangeArrowheads="1"/>
          </p:cNvSpPr>
          <p:nvPr/>
        </p:nvSpPr>
        <p:spPr bwMode="auto">
          <a:xfrm>
            <a:off x="1042988" y="5410200"/>
            <a:ext cx="7200900" cy="646113"/>
          </a:xfrm>
          <a:prstGeom prst="rect">
            <a:avLst/>
          </a:prstGeom>
          <a:noFill/>
          <a:ln w="9525">
            <a:noFill/>
            <a:miter lim="800000"/>
            <a:headEnd/>
            <a:tailEnd/>
          </a:ln>
        </p:spPr>
        <p:txBody>
          <a:bodyPr>
            <a:spAutoFit/>
          </a:bodyPr>
          <a:lstStyle/>
          <a:p>
            <a:r>
              <a:rPr lang="ja-JP" altLang="en-US">
                <a:latin typeface="Calibri" pitchFamily="34" charset="0"/>
              </a:rPr>
              <a:t>この数字を、シェークスピアとキング・ジェームズ訳聖書に密かに忍ばせている。</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テキスト ボックス 6"/>
          <p:cNvSpPr txBox="1">
            <a:spLocks noChangeArrowheads="1"/>
          </p:cNvSpPr>
          <p:nvPr/>
        </p:nvSpPr>
        <p:spPr bwMode="auto">
          <a:xfrm>
            <a:off x="909638" y="4791075"/>
            <a:ext cx="7200900" cy="646113"/>
          </a:xfrm>
          <a:prstGeom prst="rect">
            <a:avLst/>
          </a:prstGeom>
          <a:noFill/>
          <a:ln w="9525">
            <a:noFill/>
            <a:miter lim="800000"/>
            <a:headEnd/>
            <a:tailEnd/>
          </a:ln>
        </p:spPr>
        <p:txBody>
          <a:bodyPr>
            <a:spAutoFit/>
          </a:bodyPr>
          <a:lstStyle/>
          <a:p>
            <a:r>
              <a:rPr lang="ja-JP" altLang="en-US">
                <a:latin typeface="Calibri" pitchFamily="34" charset="0"/>
              </a:rPr>
              <a:t>この数字を、シェークスピアとキング・ジェームズ訳聖書に密かに忍ばせている。</a:t>
            </a:r>
          </a:p>
        </p:txBody>
      </p:sp>
      <p:sp>
        <p:nvSpPr>
          <p:cNvPr id="71682" name="正方形/長方形 7"/>
          <p:cNvSpPr>
            <a:spLocks noChangeArrowheads="1"/>
          </p:cNvSpPr>
          <p:nvPr/>
        </p:nvSpPr>
        <p:spPr bwMode="auto">
          <a:xfrm>
            <a:off x="368300" y="404813"/>
            <a:ext cx="8281988" cy="369887"/>
          </a:xfrm>
          <a:prstGeom prst="rect">
            <a:avLst/>
          </a:prstGeom>
          <a:noFill/>
          <a:ln w="9525">
            <a:noFill/>
            <a:miter lim="800000"/>
            <a:headEnd/>
            <a:tailEnd/>
          </a:ln>
        </p:spPr>
        <p:txBody>
          <a:bodyPr>
            <a:spAutoFit/>
          </a:bodyPr>
          <a:lstStyle/>
          <a:p>
            <a:r>
              <a:rPr lang="en-US" altLang="ja-JP">
                <a:latin typeface="Calibri" pitchFamily="34" charset="0"/>
                <a:hlinkClick r:id="rId2"/>
              </a:rPr>
              <a:t>http://www.youtube.com/watch?v=juVyiWqV1Tc&amp;feature=player_detailpage#t=1157s</a:t>
            </a:r>
            <a:endParaRPr lang="ja-JP" altLang="en-US">
              <a:latin typeface="Calibri" pitchFamily="34" charset="0"/>
            </a:endParaRPr>
          </a:p>
        </p:txBody>
      </p:sp>
      <p:pic>
        <p:nvPicPr>
          <p:cNvPr id="71683" name="Picture 2"/>
          <p:cNvPicPr>
            <a:picLocks noChangeAspect="1" noChangeArrowheads="1"/>
          </p:cNvPicPr>
          <p:nvPr/>
        </p:nvPicPr>
        <p:blipFill>
          <a:blip r:embed="rId3"/>
          <a:srcRect/>
          <a:stretch>
            <a:fillRect/>
          </a:stretch>
        </p:blipFill>
        <p:spPr bwMode="auto">
          <a:xfrm>
            <a:off x="2105025" y="981075"/>
            <a:ext cx="4810125" cy="3371850"/>
          </a:xfrm>
          <a:prstGeom prst="rect">
            <a:avLst/>
          </a:prstGeom>
          <a:noFill/>
          <a:ln w="9525">
            <a:noFill/>
            <a:miter lim="800000"/>
            <a:headEnd/>
            <a:tailEnd/>
          </a:ln>
        </p:spPr>
      </p:pic>
      <p:sp>
        <p:nvSpPr>
          <p:cNvPr id="71684" name="正方形/長方形 8"/>
          <p:cNvSpPr>
            <a:spLocks noChangeArrowheads="1"/>
          </p:cNvSpPr>
          <p:nvPr/>
        </p:nvSpPr>
        <p:spPr bwMode="auto">
          <a:xfrm>
            <a:off x="1449388" y="5795963"/>
            <a:ext cx="6119812" cy="369887"/>
          </a:xfrm>
          <a:prstGeom prst="rect">
            <a:avLst/>
          </a:prstGeom>
          <a:noFill/>
          <a:ln w="9525">
            <a:noFill/>
            <a:miter lim="800000"/>
            <a:headEnd/>
            <a:tailEnd/>
          </a:ln>
        </p:spPr>
        <p:txBody>
          <a:bodyPr>
            <a:spAutoFit/>
          </a:bodyPr>
          <a:lstStyle/>
          <a:p>
            <a:pPr algn="ctr"/>
            <a:r>
              <a:rPr lang="en-US" altLang="ja-JP">
                <a:latin typeface="Calibri" pitchFamily="34" charset="0"/>
                <a:hlinkClick r:id="rId4"/>
              </a:rPr>
              <a:t>http://www.youtube.com/watch?v=7nMLVIcVcaE</a:t>
            </a:r>
            <a:endParaRPr lang="ja-JP" altLang="en-US">
              <a:latin typeface="Calibri"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http://www.cuttingedge.org/KJVImages/Mas_HS_GardenEden.jpg"/>
          <p:cNvPicPr>
            <a:picLocks noChangeAspect="1" noChangeArrowheads="1"/>
          </p:cNvPicPr>
          <p:nvPr/>
        </p:nvPicPr>
        <p:blipFill>
          <a:blip r:embed="rId2"/>
          <a:srcRect/>
          <a:stretch>
            <a:fillRect/>
          </a:stretch>
        </p:blipFill>
        <p:spPr bwMode="auto">
          <a:xfrm>
            <a:off x="2339975" y="188913"/>
            <a:ext cx="4464050" cy="6559550"/>
          </a:xfrm>
          <a:prstGeom prst="rect">
            <a:avLst/>
          </a:prstGeom>
          <a:noFill/>
          <a:ln w="9525">
            <a:noFill/>
            <a:miter lim="800000"/>
            <a:headEnd/>
            <a:tailEnd/>
          </a:ln>
        </p:spPr>
      </p:pic>
      <p:sp>
        <p:nvSpPr>
          <p:cNvPr id="2" name="円形吹き出し 1"/>
          <p:cNvSpPr/>
          <p:nvPr/>
        </p:nvSpPr>
        <p:spPr>
          <a:xfrm>
            <a:off x="395536" y="692696"/>
            <a:ext cx="1368152" cy="1368152"/>
          </a:xfrm>
          <a:prstGeom prst="wedgeEllipseCallout">
            <a:avLst>
              <a:gd name="adj1" fmla="val 81575"/>
              <a:gd name="adj2" fmla="val 70046"/>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ja-JP" altLang="en-US" dirty="0"/>
              <a:t>キング・ジェームズ訳の挿絵</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2"/>
          <a:srcRect/>
          <a:stretch>
            <a:fillRect/>
          </a:stretch>
        </p:blipFill>
        <p:spPr bwMode="auto">
          <a:xfrm>
            <a:off x="1782763" y="1117600"/>
            <a:ext cx="6302375" cy="1944688"/>
          </a:xfrm>
          <a:prstGeom prst="rect">
            <a:avLst/>
          </a:prstGeom>
          <a:noFill/>
          <a:ln w="9525">
            <a:noFill/>
            <a:miter lim="800000"/>
            <a:headEnd/>
            <a:tailEnd/>
          </a:ln>
        </p:spPr>
      </p:pic>
      <p:sp>
        <p:nvSpPr>
          <p:cNvPr id="2" name="円形吹き出し 1"/>
          <p:cNvSpPr/>
          <p:nvPr/>
        </p:nvSpPr>
        <p:spPr>
          <a:xfrm>
            <a:off x="251520" y="260648"/>
            <a:ext cx="1368152" cy="1368152"/>
          </a:xfrm>
          <a:prstGeom prst="wedgeEllipseCallout">
            <a:avLst>
              <a:gd name="adj1" fmla="val 109603"/>
              <a:gd name="adj2" fmla="val 48487"/>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ja-JP" altLang="en-US" dirty="0"/>
              <a:t>キング・ジェームズ訳の挿絵</a:t>
            </a:r>
          </a:p>
        </p:txBody>
      </p:sp>
      <p:pic>
        <p:nvPicPr>
          <p:cNvPr id="73733" name="Picture 4"/>
          <p:cNvPicPr>
            <a:picLocks noChangeAspect="1" noChangeArrowheads="1"/>
          </p:cNvPicPr>
          <p:nvPr/>
        </p:nvPicPr>
        <p:blipFill>
          <a:blip r:embed="rId3"/>
          <a:srcRect/>
          <a:stretch>
            <a:fillRect/>
          </a:stretch>
        </p:blipFill>
        <p:spPr bwMode="auto">
          <a:xfrm>
            <a:off x="1849438" y="3328988"/>
            <a:ext cx="6180137" cy="2212975"/>
          </a:xfrm>
          <a:prstGeom prst="rect">
            <a:avLst/>
          </a:prstGeom>
          <a:noFill/>
          <a:ln w="9525">
            <a:noFill/>
            <a:miter lim="800000"/>
            <a:headEnd/>
            <a:tailEnd/>
          </a:ln>
        </p:spPr>
      </p:pic>
      <p:sp>
        <p:nvSpPr>
          <p:cNvPr id="7" name="円形吹き出し 6"/>
          <p:cNvSpPr/>
          <p:nvPr/>
        </p:nvSpPr>
        <p:spPr>
          <a:xfrm>
            <a:off x="251520" y="3359824"/>
            <a:ext cx="1368152" cy="1368152"/>
          </a:xfrm>
          <a:prstGeom prst="wedgeEllipseCallout">
            <a:avLst>
              <a:gd name="adj1" fmla="val 216323"/>
              <a:gd name="adj2" fmla="val 21537"/>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ja-JP" altLang="en-US" dirty="0"/>
              <a:t>フリーメイソン式の握手</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p:cNvPicPr>
            <a:picLocks noChangeAspect="1" noChangeArrowheads="1"/>
          </p:cNvPicPr>
          <p:nvPr/>
        </p:nvPicPr>
        <p:blipFill>
          <a:blip r:embed="rId2"/>
          <a:srcRect/>
          <a:stretch>
            <a:fillRect/>
          </a:stretch>
        </p:blipFill>
        <p:spPr bwMode="auto">
          <a:xfrm>
            <a:off x="527050" y="758825"/>
            <a:ext cx="8013700" cy="2954338"/>
          </a:xfrm>
          <a:prstGeom prst="rect">
            <a:avLst/>
          </a:prstGeom>
          <a:noFill/>
          <a:ln w="9525">
            <a:noFill/>
            <a:miter lim="800000"/>
            <a:headEnd/>
            <a:tailEnd/>
          </a:ln>
        </p:spPr>
      </p:pic>
      <p:sp>
        <p:nvSpPr>
          <p:cNvPr id="7" name="円形吹き出し 6"/>
          <p:cNvSpPr/>
          <p:nvPr/>
        </p:nvSpPr>
        <p:spPr>
          <a:xfrm>
            <a:off x="63220" y="41437"/>
            <a:ext cx="1368152" cy="1368152"/>
          </a:xfrm>
          <a:prstGeom prst="wedgeEllipseCallout">
            <a:avLst>
              <a:gd name="adj1" fmla="val 86965"/>
              <a:gd name="adj2" fmla="val 52798"/>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ja-JP" altLang="en-US" dirty="0"/>
              <a:t>フリーメイソン式の握手</a:t>
            </a:r>
          </a:p>
        </p:txBody>
      </p:sp>
      <p:pic>
        <p:nvPicPr>
          <p:cNvPr id="74757" name="Picture 4"/>
          <p:cNvPicPr>
            <a:picLocks noChangeAspect="1" noChangeArrowheads="1"/>
          </p:cNvPicPr>
          <p:nvPr/>
        </p:nvPicPr>
        <p:blipFill>
          <a:blip r:embed="rId3"/>
          <a:srcRect/>
          <a:stretch>
            <a:fillRect/>
          </a:stretch>
        </p:blipFill>
        <p:spPr bwMode="auto">
          <a:xfrm>
            <a:off x="1444625" y="4149725"/>
            <a:ext cx="6180138" cy="2212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593407" y="3683834"/>
            <a:ext cx="2501005" cy="646331"/>
          </a:xfrm>
          <a:prstGeom prst="rect">
            <a:avLst/>
          </a:prstGeom>
          <a:noFill/>
          <a:effectLst>
            <a:outerShdw blurRad="63500" sx="102000" sy="102000" algn="ctr" rotWithShape="0">
              <a:prstClr val="black">
                <a:alpha val="40000"/>
              </a:prstClr>
            </a:outerShdw>
          </a:effectLst>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ja-JP" altLang="en-US" sz="3600" b="1" cap="all" dirty="0">
                <a:ln>
                  <a:solidFill>
                    <a:schemeClr val="tx1"/>
                  </a:solidFill>
                </a:ln>
                <a:solidFill>
                  <a:schemeClr val="tx1">
                    <a:lumMod val="85000"/>
                    <a:lumOff val="15000"/>
                  </a:schemeClr>
                </a:solidFill>
                <a:effectLst>
                  <a:glow rad="63500">
                    <a:schemeClr val="accent1">
                      <a:satMod val="175000"/>
                      <a:alpha val="40000"/>
                    </a:schemeClr>
                  </a:glow>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rPr>
              <a:t>神は非超越</a:t>
            </a:r>
          </a:p>
        </p:txBody>
      </p:sp>
      <p:sp>
        <p:nvSpPr>
          <p:cNvPr id="6" name="正方形/長方形 5"/>
          <p:cNvSpPr/>
          <p:nvPr/>
        </p:nvSpPr>
        <p:spPr>
          <a:xfrm>
            <a:off x="1908175" y="0"/>
            <a:ext cx="5264150" cy="6477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r>
              <a:rPr lang="ja-JP" altLang="en-US" sz="3600" dirty="0"/>
              <a:t>ヒューマニズム</a:t>
            </a:r>
          </a:p>
        </p:txBody>
      </p:sp>
      <p:grpSp>
        <p:nvGrpSpPr>
          <p:cNvPr id="20483" name="Group 18"/>
          <p:cNvGrpSpPr>
            <a:grpSpLocks/>
          </p:cNvGrpSpPr>
          <p:nvPr/>
        </p:nvGrpSpPr>
        <p:grpSpPr bwMode="auto">
          <a:xfrm>
            <a:off x="2490788" y="3656013"/>
            <a:ext cx="4117975" cy="2949575"/>
            <a:chOff x="1569" y="2303"/>
            <a:chExt cx="2594" cy="1858"/>
          </a:xfrm>
        </p:grpSpPr>
        <p:sp>
          <p:nvSpPr>
            <p:cNvPr id="2" name="二等辺三角形 1"/>
            <p:cNvSpPr/>
            <p:nvPr/>
          </p:nvSpPr>
          <p:spPr>
            <a:xfrm>
              <a:off x="1569" y="2321"/>
              <a:ext cx="2594" cy="1840"/>
            </a:xfrm>
            <a:prstGeom prst="triangle">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4400" dirty="0">
                <a:solidFill>
                  <a:schemeClr val="tx1"/>
                </a:solidFill>
                <a:effectLst>
                  <a:outerShdw blurRad="38100" dist="38100" dir="2700000" algn="tl">
                    <a:srgbClr val="000000">
                      <a:alpha val="43137"/>
                    </a:srgbClr>
                  </a:outerShdw>
                </a:effectLst>
              </a:endParaRPr>
            </a:p>
          </p:txBody>
        </p:sp>
        <p:sp>
          <p:nvSpPr>
            <p:cNvPr id="14" name="二等辺三角形 13"/>
            <p:cNvSpPr/>
            <p:nvPr/>
          </p:nvSpPr>
          <p:spPr>
            <a:xfrm>
              <a:off x="1802" y="2326"/>
              <a:ext cx="2121" cy="1505"/>
            </a:xfrm>
            <a:prstGeom prst="triangle">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tLang="ja-JP" sz="2000" dirty="0">
                <a:solidFill>
                  <a:schemeClr val="tx1"/>
                </a:solidFill>
                <a:effectLst>
                  <a:outerShdw blurRad="38100" dist="38100" dir="2700000" algn="tl">
                    <a:srgbClr val="000000">
                      <a:alpha val="43137"/>
                    </a:srgbClr>
                  </a:outerShdw>
                </a:effectLst>
              </a:endParaRPr>
            </a:p>
            <a:p>
              <a:pPr algn="ctr" fontAlgn="auto">
                <a:spcBef>
                  <a:spcPts val="0"/>
                </a:spcBef>
                <a:spcAft>
                  <a:spcPts val="0"/>
                </a:spcAft>
                <a:defRPr/>
              </a:pPr>
              <a:endParaRPr lang="en-US" altLang="ja-JP" sz="2000" dirty="0">
                <a:solidFill>
                  <a:schemeClr val="tx1"/>
                </a:solidFill>
                <a:effectLst>
                  <a:outerShdw blurRad="38100" dist="38100" dir="2700000" algn="tl">
                    <a:srgbClr val="000000">
                      <a:alpha val="43137"/>
                    </a:srgbClr>
                  </a:outerShdw>
                </a:effectLst>
              </a:endParaRPr>
            </a:p>
            <a:p>
              <a:pPr algn="ctr" fontAlgn="auto">
                <a:spcBef>
                  <a:spcPts val="0"/>
                </a:spcBef>
                <a:spcAft>
                  <a:spcPts val="0"/>
                </a:spcAft>
                <a:defRPr/>
              </a:pPr>
              <a:r>
                <a:rPr lang="ja-JP" altLang="en-US" sz="2000" dirty="0">
                  <a:solidFill>
                    <a:schemeClr val="tx1"/>
                  </a:solidFill>
                  <a:effectLst>
                    <a:outerShdw blurRad="38100" dist="38100" dir="2700000" algn="tl">
                      <a:srgbClr val="000000">
                        <a:alpha val="43137"/>
                      </a:srgbClr>
                    </a:outerShdw>
                  </a:effectLst>
                </a:rPr>
                <a:t>動物</a:t>
              </a:r>
            </a:p>
          </p:txBody>
        </p:sp>
        <p:sp>
          <p:nvSpPr>
            <p:cNvPr id="13" name="二等辺三角形 12"/>
            <p:cNvSpPr/>
            <p:nvPr/>
          </p:nvSpPr>
          <p:spPr>
            <a:xfrm>
              <a:off x="2131" y="2311"/>
              <a:ext cx="1469" cy="1042"/>
            </a:xfrm>
            <a:prstGeom prst="triangle">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tLang="ja-JP" sz="2000" dirty="0">
                <a:solidFill>
                  <a:schemeClr val="tx1"/>
                </a:solidFill>
                <a:effectLst>
                  <a:outerShdw blurRad="38100" dist="38100" dir="2700000" algn="tl">
                    <a:srgbClr val="000000">
                      <a:alpha val="43137"/>
                    </a:srgbClr>
                  </a:outerShdw>
                </a:effectLst>
              </a:endParaRPr>
            </a:p>
            <a:p>
              <a:pPr algn="ctr" fontAlgn="auto">
                <a:spcBef>
                  <a:spcPts val="0"/>
                </a:spcBef>
                <a:spcAft>
                  <a:spcPts val="0"/>
                </a:spcAft>
                <a:defRPr/>
              </a:pPr>
              <a:r>
                <a:rPr lang="ja-JP" altLang="en-US" sz="2000" dirty="0">
                  <a:solidFill>
                    <a:schemeClr val="tx1"/>
                  </a:solidFill>
                  <a:effectLst>
                    <a:outerShdw blurRad="38100" dist="38100" dir="2700000" algn="tl">
                      <a:srgbClr val="000000">
                        <a:alpha val="43137"/>
                      </a:srgbClr>
                    </a:outerShdw>
                  </a:effectLst>
                </a:rPr>
                <a:t>人間</a:t>
              </a:r>
            </a:p>
          </p:txBody>
        </p:sp>
        <p:sp>
          <p:nvSpPr>
            <p:cNvPr id="12" name="二等辺三角形 11"/>
            <p:cNvSpPr/>
            <p:nvPr/>
          </p:nvSpPr>
          <p:spPr>
            <a:xfrm>
              <a:off x="2422" y="2309"/>
              <a:ext cx="888" cy="629"/>
            </a:xfrm>
            <a:prstGeom prst="triangle">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2000" dirty="0">
                  <a:solidFill>
                    <a:schemeClr val="tx1"/>
                  </a:solidFill>
                  <a:effectLst>
                    <a:outerShdw blurRad="38100" dist="38100" dir="2700000" algn="tl">
                      <a:srgbClr val="000000">
                        <a:alpha val="43137"/>
                      </a:srgbClr>
                    </a:outerShdw>
                  </a:effectLst>
                </a:rPr>
                <a:t>天使</a:t>
              </a:r>
            </a:p>
          </p:txBody>
        </p:sp>
        <p:sp>
          <p:nvSpPr>
            <p:cNvPr id="11" name="二等辺三角形 10"/>
            <p:cNvSpPr/>
            <p:nvPr/>
          </p:nvSpPr>
          <p:spPr>
            <a:xfrm>
              <a:off x="2681" y="2303"/>
              <a:ext cx="376" cy="266"/>
            </a:xfrm>
            <a:prstGeom prst="triangle">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2400" dirty="0">
                  <a:solidFill>
                    <a:schemeClr val="tx1"/>
                  </a:solidFill>
                  <a:effectLst>
                    <a:outerShdw blurRad="38100" dist="38100" dir="2700000" algn="tl">
                      <a:srgbClr val="000000">
                        <a:alpha val="43137"/>
                      </a:srgbClr>
                    </a:outerShdw>
                  </a:effectLst>
                </a:rPr>
                <a:t>神</a:t>
              </a:r>
            </a:p>
          </p:txBody>
        </p:sp>
        <p:sp>
          <p:nvSpPr>
            <p:cNvPr id="15" name="テキスト ボックス 14"/>
            <p:cNvSpPr txBox="1"/>
            <p:nvPr/>
          </p:nvSpPr>
          <p:spPr>
            <a:xfrm>
              <a:off x="2584" y="3872"/>
              <a:ext cx="548" cy="231"/>
            </a:xfrm>
            <a:prstGeom prst="rect">
              <a:avLst/>
            </a:prstGeom>
            <a:noFill/>
          </p:spPr>
          <p:txBody>
            <a:bodyPr wrap="none">
              <a:spAutoFit/>
            </a:bodyPr>
            <a:lstStyle/>
            <a:p>
              <a:pPr fontAlgn="auto">
                <a:spcBef>
                  <a:spcPts val="0"/>
                </a:spcBef>
                <a:spcAft>
                  <a:spcPts val="0"/>
                </a:spcAft>
                <a:defRPr/>
              </a:pPr>
              <a:r>
                <a:rPr lang="ja-JP" altLang="en-US" dirty="0">
                  <a:effectLst>
                    <a:outerShdw blurRad="38100" dist="38100" dir="2700000" algn="tl">
                      <a:srgbClr val="000000">
                        <a:alpha val="43137"/>
                      </a:srgbClr>
                    </a:outerShdw>
                  </a:effectLst>
                  <a:latin typeface="+mn-lt"/>
                  <a:ea typeface="+mn-ea"/>
                </a:rPr>
                <a:t>無生物</a:t>
              </a:r>
            </a:p>
          </p:txBody>
        </p:sp>
      </p:grpSp>
      <p:sp>
        <p:nvSpPr>
          <p:cNvPr id="17" name="正方形/長方形 16"/>
          <p:cNvSpPr/>
          <p:nvPr/>
        </p:nvSpPr>
        <p:spPr>
          <a:xfrm>
            <a:off x="5893607" y="3647342"/>
            <a:ext cx="3147015" cy="523220"/>
          </a:xfrm>
          <a:prstGeom prst="rect">
            <a:avLst/>
          </a:prstGeom>
          <a:solidFill>
            <a:srgbClr val="FFFF00"/>
          </a:solidFill>
        </p:spPr>
        <p:style>
          <a:lnRef idx="1">
            <a:schemeClr val="accent3"/>
          </a:lnRef>
          <a:fillRef idx="2">
            <a:schemeClr val="accent3"/>
          </a:fillRef>
          <a:effectRef idx="1">
            <a:schemeClr val="accent3"/>
          </a:effectRef>
          <a:fontRef idx="minor">
            <a:schemeClr val="dk1"/>
          </a:fontRef>
        </p:style>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ja-JP" altLang="en-US" sz="2800" b="1" cap="all" dirty="0">
                <a:ln>
                  <a:solidFill>
                    <a:schemeClr val="tx1"/>
                  </a:solidFill>
                </a:ln>
                <a:solidFill>
                  <a:schemeClr val="tx1">
                    <a:lumMod val="85000"/>
                    <a:lumOff val="15000"/>
                  </a:schemeClr>
                </a:solidFill>
                <a:effectLst>
                  <a:glow rad="63500">
                    <a:schemeClr val="accent1">
                      <a:satMod val="175000"/>
                      <a:alpha val="40000"/>
                    </a:schemeClr>
                  </a:glow>
                  <a:outerShdw blurRad="19685" dist="12700" dir="5400000" algn="tl" rotWithShape="0">
                    <a:schemeClr val="accent1">
                      <a:satMod val="130000"/>
                      <a:alpha val="60000"/>
                    </a:schemeClr>
                  </a:outerShdw>
                  <a:reflection blurRad="10000" stA="55000" endPos="48000" dist="500" dir="5400000" sy="-100000" algn="bl" rotWithShape="0"/>
                </a:effectLst>
              </a:rPr>
              <a:t>神を裁く対象にする</a:t>
            </a:r>
          </a:p>
        </p:txBody>
      </p:sp>
      <p:sp>
        <p:nvSpPr>
          <p:cNvPr id="18" name="正方形/長方形 17"/>
          <p:cNvSpPr/>
          <p:nvPr/>
        </p:nvSpPr>
        <p:spPr>
          <a:xfrm>
            <a:off x="593406" y="2315682"/>
            <a:ext cx="2501005" cy="646331"/>
          </a:xfrm>
          <a:prstGeom prst="rect">
            <a:avLst/>
          </a:prstGeom>
          <a:noFill/>
          <a:effectLst>
            <a:outerShdw blurRad="63500" sx="102000" sy="102000" algn="ctr" rotWithShape="0">
              <a:prstClr val="black">
                <a:alpha val="40000"/>
              </a:prstClr>
            </a:outerShdw>
          </a:effectLst>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ja-JP" altLang="en-US" sz="3600" b="1" cap="all" dirty="0">
                <a:ln>
                  <a:solidFill>
                    <a:schemeClr val="tx1"/>
                  </a:solidFill>
                </a:ln>
                <a:solidFill>
                  <a:schemeClr val="tx1">
                    <a:lumMod val="85000"/>
                    <a:lumOff val="15000"/>
                  </a:schemeClr>
                </a:solidFill>
                <a:effectLst>
                  <a:glow rad="63500">
                    <a:schemeClr val="accent1">
                      <a:satMod val="175000"/>
                      <a:alpha val="40000"/>
                    </a:schemeClr>
                  </a:glow>
                  <a:outerShdw blurRad="19685" dist="12700" dir="5400000" algn="tl" rotWithShape="0">
                    <a:schemeClr val="accent1">
                      <a:satMod val="130000"/>
                      <a:alpha val="60000"/>
                    </a:schemeClr>
                  </a:outerShdw>
                  <a:reflection blurRad="10000" stA="55000" endPos="48000" dist="500" dir="5400000" sy="-100000" algn="bl" rotWithShape="0"/>
                </a:effectLst>
                <a:latin typeface="+mn-lt"/>
                <a:ea typeface="+mn-ea"/>
              </a:rPr>
              <a:t>人間は超越</a:t>
            </a:r>
          </a:p>
        </p:txBody>
      </p:sp>
      <p:sp>
        <p:nvSpPr>
          <p:cNvPr id="19" name="減算記号 18"/>
          <p:cNvSpPr/>
          <p:nvPr/>
        </p:nvSpPr>
        <p:spPr>
          <a:xfrm>
            <a:off x="2162175" y="3268663"/>
            <a:ext cx="4760913" cy="266700"/>
          </a:xfrm>
          <a:prstGeom prst="mathMin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20" name="円/楕円 19"/>
          <p:cNvSpPr/>
          <p:nvPr/>
        </p:nvSpPr>
        <p:spPr>
          <a:xfrm>
            <a:off x="3683000" y="1268413"/>
            <a:ext cx="1738313" cy="1782762"/>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4000" dirty="0">
                <a:solidFill>
                  <a:schemeClr val="tx1"/>
                </a:solidFill>
                <a:effectLst>
                  <a:outerShdw blurRad="38100" dist="38100" dir="2700000" algn="tl">
                    <a:srgbClr val="000000">
                      <a:alpha val="43137"/>
                    </a:srgbClr>
                  </a:outerShdw>
                </a:effectLst>
              </a:rPr>
              <a:t>人間</a:t>
            </a:r>
          </a:p>
        </p:txBody>
      </p:sp>
      <p:sp>
        <p:nvSpPr>
          <p:cNvPr id="22" name="正方形/長方形 21"/>
          <p:cNvSpPr/>
          <p:nvPr/>
        </p:nvSpPr>
        <p:spPr>
          <a:xfrm>
            <a:off x="6343650" y="1924050"/>
            <a:ext cx="1655763" cy="47148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ja-JP" altLang="en-US" dirty="0"/>
              <a:t>最終権威</a:t>
            </a:r>
          </a:p>
        </p:txBody>
      </p:sp>
      <p:cxnSp>
        <p:nvCxnSpPr>
          <p:cNvPr id="24" name="直線矢印コネクタ 23"/>
          <p:cNvCxnSpPr>
            <a:stCxn id="17" idx="1"/>
          </p:cNvCxnSpPr>
          <p:nvPr/>
        </p:nvCxnSpPr>
        <p:spPr>
          <a:xfrm flipH="1">
            <a:off x="4852988" y="3908425"/>
            <a:ext cx="1041400"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正方形/長方形 2"/>
          <p:cNvSpPr>
            <a:spLocks noChangeArrowheads="1"/>
          </p:cNvSpPr>
          <p:nvPr/>
        </p:nvSpPr>
        <p:spPr bwMode="auto">
          <a:xfrm>
            <a:off x="573088" y="241300"/>
            <a:ext cx="6696075" cy="922338"/>
          </a:xfrm>
          <a:prstGeom prst="rect">
            <a:avLst/>
          </a:prstGeom>
          <a:noFill/>
          <a:ln w="9525">
            <a:noFill/>
            <a:miter lim="800000"/>
            <a:headEnd/>
            <a:tailEnd/>
          </a:ln>
        </p:spPr>
        <p:txBody>
          <a:bodyPr>
            <a:spAutoFit/>
          </a:bodyPr>
          <a:lstStyle/>
          <a:p>
            <a:r>
              <a:rPr lang="ja-JP" altLang="en-US">
                <a:latin typeface="Calibri" pitchFamily="34" charset="0"/>
              </a:rPr>
              <a:t>２００９年の韓国映画「</a:t>
            </a:r>
            <a:r>
              <a:rPr lang="en-US" altLang="ja-JP">
                <a:latin typeface="Calibri" pitchFamily="34" charset="0"/>
              </a:rPr>
              <a:t>TSUNAMI</a:t>
            </a:r>
            <a:r>
              <a:rPr lang="ja-JP" altLang="en-US">
                <a:latin typeface="Calibri" pitchFamily="34" charset="0"/>
              </a:rPr>
              <a:t>」のワンシーンで、パソコンの日本地図の東北地方が地図上から消滅している。</a:t>
            </a:r>
            <a:br>
              <a:rPr lang="ja-JP" altLang="en-US">
                <a:latin typeface="Calibri" pitchFamily="34" charset="0"/>
              </a:rPr>
            </a:br>
            <a:endParaRPr lang="ja-JP" altLang="en-US">
              <a:latin typeface="Calibri" pitchFamily="34" charset="0"/>
            </a:endParaRPr>
          </a:p>
        </p:txBody>
      </p:sp>
      <p:pic>
        <p:nvPicPr>
          <p:cNvPr id="31749" name="Picture 5" descr="http://www.millnm.net/qanda4/tsunamikorean.jpg"/>
          <p:cNvPicPr>
            <a:picLocks noChangeAspect="1" noChangeArrowheads="1"/>
          </p:cNvPicPr>
          <p:nvPr/>
        </p:nvPicPr>
        <p:blipFill>
          <a:blip r:embed="rId2"/>
          <a:srcRect/>
          <a:stretch>
            <a:fillRect/>
          </a:stretch>
        </p:blipFill>
        <p:spPr bwMode="auto">
          <a:xfrm>
            <a:off x="611188" y="1052513"/>
            <a:ext cx="3406775" cy="5233987"/>
          </a:xfrm>
          <a:prstGeom prst="rect">
            <a:avLst/>
          </a:prstGeom>
          <a:noFill/>
          <a:ln w="9525">
            <a:noFill/>
            <a:miter lim="800000"/>
            <a:headEnd/>
            <a:tailEnd/>
          </a:ln>
        </p:spPr>
      </p:pic>
      <p:sp>
        <p:nvSpPr>
          <p:cNvPr id="75779" name="正方形/長方形 3"/>
          <p:cNvSpPr>
            <a:spLocks noChangeArrowheads="1"/>
          </p:cNvSpPr>
          <p:nvPr/>
        </p:nvSpPr>
        <p:spPr bwMode="auto">
          <a:xfrm>
            <a:off x="4284663" y="4643438"/>
            <a:ext cx="4572000" cy="646112"/>
          </a:xfrm>
          <a:prstGeom prst="rect">
            <a:avLst/>
          </a:prstGeom>
          <a:noFill/>
          <a:ln w="9525">
            <a:noFill/>
            <a:miter lim="800000"/>
            <a:headEnd/>
            <a:tailEnd/>
          </a:ln>
        </p:spPr>
        <p:txBody>
          <a:bodyPr>
            <a:spAutoFit/>
          </a:bodyPr>
          <a:lstStyle/>
          <a:p>
            <a:r>
              <a:rPr lang="en-US" altLang="ja-JP">
                <a:latin typeface="Calibri" pitchFamily="34" charset="0"/>
                <a:hlinkClick r:id="rId3"/>
              </a:rPr>
              <a:t>http://www.youtube.com/watch?v=FhUgtzpRQPk</a:t>
            </a:r>
            <a:endParaRPr lang="ja-JP" altLang="en-US">
              <a:latin typeface="Calibri" pitchFamily="34" charset="0"/>
            </a:endParaRPr>
          </a:p>
        </p:txBody>
      </p:sp>
      <p:pic>
        <p:nvPicPr>
          <p:cNvPr id="75780" name="Picture 6">
            <a:hlinkClick r:id="rId3"/>
          </p:cNvPr>
          <p:cNvPicPr>
            <a:picLocks noChangeAspect="1" noChangeArrowheads="1"/>
          </p:cNvPicPr>
          <p:nvPr/>
        </p:nvPicPr>
        <p:blipFill>
          <a:blip r:embed="rId4"/>
          <a:srcRect/>
          <a:stretch>
            <a:fillRect/>
          </a:stretch>
        </p:blipFill>
        <p:spPr bwMode="auto">
          <a:xfrm>
            <a:off x="4402138" y="2133600"/>
            <a:ext cx="3943350" cy="2151063"/>
          </a:xfrm>
          <a:prstGeom prst="rect">
            <a:avLst/>
          </a:prstGeom>
          <a:noFill/>
          <a:ln w="9525">
            <a:noFill/>
            <a:miter lim="800000"/>
            <a:headEnd/>
            <a:tailEnd/>
          </a:ln>
        </p:spPr>
      </p:pic>
      <p:sp>
        <p:nvSpPr>
          <p:cNvPr id="75781" name="正方形/長方形 11"/>
          <p:cNvSpPr>
            <a:spLocks noChangeArrowheads="1"/>
          </p:cNvSpPr>
          <p:nvPr/>
        </p:nvSpPr>
        <p:spPr bwMode="auto">
          <a:xfrm>
            <a:off x="4267200" y="1052513"/>
            <a:ext cx="4572000" cy="923925"/>
          </a:xfrm>
          <a:prstGeom prst="rect">
            <a:avLst/>
          </a:prstGeom>
          <a:noFill/>
          <a:ln w="9525">
            <a:noFill/>
            <a:miter lim="800000"/>
            <a:headEnd/>
            <a:tailEnd/>
          </a:ln>
        </p:spPr>
        <p:txBody>
          <a:bodyPr>
            <a:spAutoFit/>
          </a:bodyPr>
          <a:lstStyle/>
          <a:p>
            <a:r>
              <a:rPr lang="ja-JP" altLang="en-US">
                <a:latin typeface="Calibri" pitchFamily="34" charset="0"/>
              </a:rPr>
              <a:t>震災前に開かれた帝国ホテル地下でのフリーメイソンの会議で東北地方が消えた日本地図が貼られていた</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174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正方形/長方形 2"/>
          <p:cNvSpPr>
            <a:spLocks noChangeArrowheads="1"/>
          </p:cNvSpPr>
          <p:nvPr/>
        </p:nvSpPr>
        <p:spPr bwMode="auto">
          <a:xfrm>
            <a:off x="977900" y="563563"/>
            <a:ext cx="6697663" cy="1755775"/>
          </a:xfrm>
          <a:prstGeom prst="rect">
            <a:avLst/>
          </a:prstGeom>
          <a:noFill/>
          <a:ln w="9525">
            <a:noFill/>
            <a:miter lim="800000"/>
            <a:headEnd/>
            <a:tailEnd/>
          </a:ln>
        </p:spPr>
        <p:txBody>
          <a:bodyPr>
            <a:spAutoFit/>
          </a:bodyPr>
          <a:lstStyle/>
          <a:p>
            <a:r>
              <a:rPr lang="ja-JP" altLang="en-US">
                <a:latin typeface="Calibri" pitchFamily="34" charset="0"/>
              </a:rPr>
              <a:t>２００６年の日本映画「日本沈没」のワンシーンで流れるニュース映像で、被災した日本の地域の名前が３１１のそれと一致。</a:t>
            </a:r>
            <a:endParaRPr lang="en-US" altLang="ja-JP">
              <a:latin typeface="Calibri" pitchFamily="34" charset="0"/>
            </a:endParaRPr>
          </a:p>
          <a:p>
            <a:endParaRPr lang="en-US" altLang="ja-JP">
              <a:latin typeface="Calibri" pitchFamily="34" charset="0"/>
            </a:endParaRPr>
          </a:p>
          <a:p>
            <a:r>
              <a:rPr lang="ja-JP" altLang="en-US">
                <a:latin typeface="Calibri" pitchFamily="34" charset="0"/>
              </a:rPr>
              <a:t>宮城県仙台市若林区</a:t>
            </a:r>
            <a:endParaRPr lang="en-US" altLang="ja-JP">
              <a:latin typeface="Calibri" pitchFamily="34" charset="0"/>
            </a:endParaRPr>
          </a:p>
          <a:p>
            <a:r>
              <a:rPr lang="ja-JP" altLang="en-US">
                <a:latin typeface="Calibri" pitchFamily="34" charset="0"/>
              </a:rPr>
              <a:t>名取市</a:t>
            </a:r>
            <a:endParaRPr lang="en-US" altLang="ja-JP">
              <a:latin typeface="Calibri" pitchFamily="34" charset="0"/>
            </a:endParaRPr>
          </a:p>
          <a:p>
            <a:r>
              <a:rPr lang="ja-JP" altLang="en-US">
                <a:latin typeface="Calibri" pitchFamily="34" charset="0"/>
              </a:rPr>
              <a:t>塩竃市</a:t>
            </a:r>
            <a:endParaRPr lang="en-US" altLang="ja-JP">
              <a:latin typeface="Calibri" pitchFamily="34" charset="0"/>
            </a:endParaRPr>
          </a:p>
        </p:txBody>
      </p:sp>
      <p:pic>
        <p:nvPicPr>
          <p:cNvPr id="76802" name="Picture 2">
            <a:hlinkClick r:id="rId2"/>
          </p:cNvPr>
          <p:cNvPicPr>
            <a:picLocks noChangeAspect="1" noChangeArrowheads="1"/>
          </p:cNvPicPr>
          <p:nvPr/>
        </p:nvPicPr>
        <p:blipFill>
          <a:blip r:embed="rId3"/>
          <a:srcRect t="4051"/>
          <a:stretch>
            <a:fillRect/>
          </a:stretch>
        </p:blipFill>
        <p:spPr bwMode="auto">
          <a:xfrm>
            <a:off x="1331913" y="2727325"/>
            <a:ext cx="6343650" cy="345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3"/>
          <p:cNvPicPr>
            <a:picLocks noChangeAspect="1" noChangeArrowheads="1"/>
          </p:cNvPicPr>
          <p:nvPr/>
        </p:nvPicPr>
        <p:blipFill>
          <a:blip r:embed="rId2"/>
          <a:srcRect/>
          <a:stretch>
            <a:fillRect/>
          </a:stretch>
        </p:blipFill>
        <p:spPr bwMode="auto">
          <a:xfrm>
            <a:off x="1116013" y="908050"/>
            <a:ext cx="6662737" cy="4752975"/>
          </a:xfrm>
          <a:prstGeom prst="rect">
            <a:avLst/>
          </a:prstGeom>
          <a:noFill/>
          <a:ln w="9525">
            <a:noFill/>
            <a:miter lim="800000"/>
            <a:headEnd/>
            <a:tailEnd/>
          </a:ln>
        </p:spPr>
      </p:pic>
      <p:pic>
        <p:nvPicPr>
          <p:cNvPr id="35845" name="Picture 5"/>
          <p:cNvPicPr>
            <a:picLocks noChangeAspect="1" noChangeArrowheads="1"/>
          </p:cNvPicPr>
          <p:nvPr/>
        </p:nvPicPr>
        <p:blipFill>
          <a:blip r:embed="rId3"/>
          <a:srcRect/>
          <a:stretch>
            <a:fillRect/>
          </a:stretch>
        </p:blipFill>
        <p:spPr bwMode="auto">
          <a:xfrm>
            <a:off x="1092200" y="908050"/>
            <a:ext cx="6686550" cy="4724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845"/>
                                        </p:tgtEl>
                                        <p:attrNameLst>
                                          <p:attrName>style.visibility</p:attrName>
                                        </p:attrNameLst>
                                      </p:cBhvr>
                                      <p:to>
                                        <p:strVal val="visible"/>
                                      </p:to>
                                    </p:set>
                                    <p:animEffect transition="in" filter="fade">
                                      <p:cBhvr>
                                        <p:cTn id="7" dur="500"/>
                                        <p:tgtEl>
                                          <p:spTgt spid="35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243138" y="549275"/>
            <a:ext cx="4845050" cy="584200"/>
          </a:xfrm>
          <a:prstGeom prst="rect">
            <a:avLst/>
          </a:prstGeom>
          <a:noFill/>
        </p:spPr>
        <p:txBody>
          <a:bodyPr wrap="none">
            <a:spAutoFit/>
          </a:bodyPr>
          <a:lstStyle/>
          <a:p>
            <a:pPr algn="ctr" fontAlgn="auto">
              <a:spcBef>
                <a:spcPts val="0"/>
              </a:spcBef>
              <a:spcAft>
                <a:spcPts val="0"/>
              </a:spcAft>
              <a:defRPr/>
            </a:pPr>
            <a:r>
              <a:rPr lang="ja-JP" altLang="en-US" sz="3200" b="1" dirty="0">
                <a:effectLst>
                  <a:outerShdw blurRad="38100" dist="38100" dir="2700000" algn="tl">
                    <a:srgbClr val="000000">
                      <a:alpha val="43137"/>
                    </a:srgbClr>
                  </a:outerShdw>
                </a:effectLst>
                <a:latin typeface="+mn-lt"/>
                <a:ea typeface="+mn-ea"/>
              </a:rPr>
              <a:t>国連を中心とした世界政府</a:t>
            </a:r>
            <a:endParaRPr lang="en-US" altLang="ja-JP" sz="3200" b="1" dirty="0">
              <a:effectLst>
                <a:outerShdw blurRad="38100" dist="38100" dir="2700000" algn="tl">
                  <a:srgbClr val="000000">
                    <a:alpha val="43137"/>
                  </a:srgbClr>
                </a:outerShdw>
              </a:effectLst>
              <a:latin typeface="+mn-lt"/>
              <a:ea typeface="+mn-ea"/>
            </a:endParaRPr>
          </a:p>
        </p:txBody>
      </p:sp>
      <p:pic>
        <p:nvPicPr>
          <p:cNvPr id="78850" name="Picture 2"/>
          <p:cNvPicPr>
            <a:picLocks noChangeAspect="1" noChangeArrowheads="1"/>
          </p:cNvPicPr>
          <p:nvPr/>
        </p:nvPicPr>
        <p:blipFill>
          <a:blip r:embed="rId2"/>
          <a:srcRect/>
          <a:stretch>
            <a:fillRect/>
          </a:stretch>
        </p:blipFill>
        <p:spPr bwMode="auto">
          <a:xfrm>
            <a:off x="1258888" y="2095500"/>
            <a:ext cx="2362200" cy="2600325"/>
          </a:xfrm>
          <a:prstGeom prst="rect">
            <a:avLst/>
          </a:prstGeom>
          <a:noFill/>
          <a:ln w="9525">
            <a:noFill/>
            <a:miter lim="800000"/>
            <a:headEnd/>
            <a:tailEnd/>
          </a:ln>
        </p:spPr>
      </p:pic>
      <p:pic>
        <p:nvPicPr>
          <p:cNvPr id="78851" name="Picture 4"/>
          <p:cNvPicPr>
            <a:picLocks noChangeAspect="1" noChangeArrowheads="1"/>
          </p:cNvPicPr>
          <p:nvPr/>
        </p:nvPicPr>
        <p:blipFill>
          <a:blip r:embed="rId3"/>
          <a:srcRect/>
          <a:stretch>
            <a:fillRect/>
          </a:stretch>
        </p:blipFill>
        <p:spPr bwMode="auto">
          <a:xfrm>
            <a:off x="5292725" y="2095500"/>
            <a:ext cx="2676525" cy="2628900"/>
          </a:xfrm>
          <a:prstGeom prst="rect">
            <a:avLst/>
          </a:prstGeom>
          <a:noFill/>
          <a:ln w="9525">
            <a:noFill/>
            <a:miter lim="800000"/>
            <a:headEnd/>
            <a:tailEnd/>
          </a:ln>
        </p:spPr>
      </p:pic>
      <p:sp>
        <p:nvSpPr>
          <p:cNvPr id="78852" name="テキスト ボックス 2"/>
          <p:cNvSpPr txBox="1">
            <a:spLocks noChangeArrowheads="1"/>
          </p:cNvSpPr>
          <p:nvPr/>
        </p:nvSpPr>
        <p:spPr bwMode="auto">
          <a:xfrm>
            <a:off x="3805238" y="2527300"/>
            <a:ext cx="1295400" cy="1476375"/>
          </a:xfrm>
          <a:prstGeom prst="rect">
            <a:avLst/>
          </a:prstGeom>
          <a:noFill/>
          <a:ln w="9525">
            <a:noFill/>
            <a:miter lim="800000"/>
            <a:headEnd/>
            <a:tailEnd/>
          </a:ln>
        </p:spPr>
        <p:txBody>
          <a:bodyPr>
            <a:spAutoFit/>
          </a:bodyPr>
          <a:lstStyle/>
          <a:p>
            <a:pPr algn="ctr"/>
            <a:r>
              <a:rPr lang="en-US" altLang="ja-JP" b="1">
                <a:solidFill>
                  <a:srgbClr val="FF0000"/>
                </a:solidFill>
                <a:latin typeface="Calibri" pitchFamily="34" charset="0"/>
              </a:rPr>
              <a:t>13</a:t>
            </a:r>
            <a:r>
              <a:rPr lang="ja-JP" altLang="en-US" b="1">
                <a:solidFill>
                  <a:srgbClr val="FF0000"/>
                </a:solidFill>
                <a:latin typeface="Calibri" pitchFamily="34" charset="0"/>
              </a:rPr>
              <a:t>段階</a:t>
            </a:r>
            <a:endParaRPr lang="en-US" altLang="ja-JP" b="1">
              <a:solidFill>
                <a:srgbClr val="FF0000"/>
              </a:solidFill>
              <a:latin typeface="Calibri" pitchFamily="34" charset="0"/>
            </a:endParaRPr>
          </a:p>
          <a:p>
            <a:pPr algn="ctr"/>
            <a:r>
              <a:rPr lang="ja-JP" altLang="en-US" b="1">
                <a:solidFill>
                  <a:srgbClr val="FF0000"/>
                </a:solidFill>
                <a:latin typeface="Calibri" pitchFamily="34" charset="0"/>
              </a:rPr>
              <a:t>＋</a:t>
            </a:r>
            <a:endParaRPr lang="en-US" altLang="ja-JP" b="1">
              <a:solidFill>
                <a:srgbClr val="FF0000"/>
              </a:solidFill>
              <a:latin typeface="Calibri" pitchFamily="34" charset="0"/>
            </a:endParaRPr>
          </a:p>
          <a:p>
            <a:pPr algn="ctr"/>
            <a:r>
              <a:rPr lang="ja-JP" altLang="en-US" b="1">
                <a:solidFill>
                  <a:srgbClr val="FF0000"/>
                </a:solidFill>
                <a:latin typeface="Calibri" pitchFamily="34" charset="0"/>
              </a:rPr>
              <a:t>三角形</a:t>
            </a:r>
            <a:endParaRPr lang="en-US" altLang="ja-JP" b="1">
              <a:solidFill>
                <a:srgbClr val="FF0000"/>
              </a:solidFill>
              <a:latin typeface="Calibri" pitchFamily="34" charset="0"/>
            </a:endParaRPr>
          </a:p>
          <a:p>
            <a:pPr algn="ctr"/>
            <a:r>
              <a:rPr lang="ja-JP" altLang="en-US" b="1">
                <a:solidFill>
                  <a:srgbClr val="FF0000"/>
                </a:solidFill>
                <a:latin typeface="Calibri" pitchFamily="34" charset="0"/>
              </a:rPr>
              <a:t>と</a:t>
            </a:r>
            <a:endParaRPr lang="en-US" altLang="ja-JP" b="1">
              <a:solidFill>
                <a:srgbClr val="FF0000"/>
              </a:solidFill>
              <a:latin typeface="Calibri" pitchFamily="34" charset="0"/>
            </a:endParaRPr>
          </a:p>
          <a:p>
            <a:pPr algn="ctr"/>
            <a:r>
              <a:rPr lang="ja-JP" altLang="en-US" b="1">
                <a:solidFill>
                  <a:srgbClr val="FF0000"/>
                </a:solidFill>
                <a:latin typeface="Calibri" pitchFamily="34" charset="0"/>
              </a:rPr>
              <a:t>目</a:t>
            </a:r>
          </a:p>
        </p:txBody>
      </p:sp>
      <p:sp>
        <p:nvSpPr>
          <p:cNvPr id="78853" name="テキスト ボックス 6"/>
          <p:cNvSpPr txBox="1">
            <a:spLocks noChangeArrowheads="1"/>
          </p:cNvSpPr>
          <p:nvPr/>
        </p:nvSpPr>
        <p:spPr bwMode="auto">
          <a:xfrm>
            <a:off x="1258888" y="4941888"/>
            <a:ext cx="2362200" cy="368300"/>
          </a:xfrm>
          <a:prstGeom prst="rect">
            <a:avLst/>
          </a:prstGeom>
          <a:noFill/>
          <a:ln w="9525">
            <a:noFill/>
            <a:miter lim="800000"/>
            <a:headEnd/>
            <a:tailEnd/>
          </a:ln>
        </p:spPr>
        <p:txBody>
          <a:bodyPr>
            <a:spAutoFit/>
          </a:bodyPr>
          <a:lstStyle/>
          <a:p>
            <a:pPr algn="ctr"/>
            <a:r>
              <a:rPr lang="ja-JP" altLang="en-US" b="1">
                <a:latin typeface="Calibri" pitchFamily="34" charset="0"/>
              </a:rPr>
              <a:t>国連大学</a:t>
            </a:r>
          </a:p>
        </p:txBody>
      </p:sp>
      <p:sp>
        <p:nvSpPr>
          <p:cNvPr id="78854" name="テキスト ボックス 7"/>
          <p:cNvSpPr txBox="1">
            <a:spLocks noChangeArrowheads="1"/>
          </p:cNvSpPr>
          <p:nvPr/>
        </p:nvSpPr>
        <p:spPr bwMode="auto">
          <a:xfrm>
            <a:off x="5292725" y="4941888"/>
            <a:ext cx="2676525" cy="646112"/>
          </a:xfrm>
          <a:prstGeom prst="rect">
            <a:avLst/>
          </a:prstGeom>
          <a:noFill/>
          <a:ln w="9525">
            <a:noFill/>
            <a:miter lim="800000"/>
            <a:headEnd/>
            <a:tailEnd/>
          </a:ln>
        </p:spPr>
        <p:txBody>
          <a:bodyPr>
            <a:spAutoFit/>
          </a:bodyPr>
          <a:lstStyle/>
          <a:p>
            <a:pPr algn="ctr"/>
            <a:r>
              <a:rPr lang="ja-JP" altLang="en-US" b="1">
                <a:latin typeface="Calibri" pitchFamily="34" charset="0"/>
              </a:rPr>
              <a:t>連邦準備制度が発行した</a:t>
            </a:r>
            <a:r>
              <a:rPr lang="en-US" altLang="ja-JP" b="1">
                <a:latin typeface="Calibri" pitchFamily="34" charset="0"/>
              </a:rPr>
              <a:t>1</a:t>
            </a:r>
            <a:r>
              <a:rPr lang="ja-JP" altLang="en-US" b="1">
                <a:latin typeface="Calibri" pitchFamily="34" charset="0"/>
              </a:rPr>
              <a:t>ドル紙幣</a:t>
            </a:r>
          </a:p>
        </p:txBody>
      </p:sp>
      <p:sp>
        <p:nvSpPr>
          <p:cNvPr id="4" name="テキスト ボックス 3"/>
          <p:cNvSpPr txBox="1"/>
          <p:nvPr/>
        </p:nvSpPr>
        <p:spPr>
          <a:xfrm>
            <a:off x="1997075" y="5991225"/>
            <a:ext cx="5114925" cy="368300"/>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lgn="ctr" fontAlgn="auto">
              <a:spcBef>
                <a:spcPts val="0"/>
              </a:spcBef>
              <a:spcAft>
                <a:spcPts val="0"/>
              </a:spcAft>
              <a:defRPr/>
            </a:pPr>
            <a:r>
              <a:rPr lang="ja-JP" altLang="en-US" b="1" dirty="0"/>
              <a:t>国連も、連邦準備制度も、ロスチャイルドが作った。</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p:cNvPicPr>
            <a:picLocks noChangeAspect="1" noChangeArrowheads="1"/>
          </p:cNvPicPr>
          <p:nvPr/>
        </p:nvPicPr>
        <p:blipFill>
          <a:blip r:embed="rId2"/>
          <a:srcRect/>
          <a:stretch>
            <a:fillRect/>
          </a:stretch>
        </p:blipFill>
        <p:spPr bwMode="auto">
          <a:xfrm>
            <a:off x="1141413" y="260350"/>
            <a:ext cx="6477000" cy="3257550"/>
          </a:xfrm>
          <a:prstGeom prst="rect">
            <a:avLst/>
          </a:prstGeom>
          <a:noFill/>
          <a:ln w="9525">
            <a:noFill/>
            <a:miter lim="800000"/>
            <a:headEnd/>
            <a:tailEnd/>
          </a:ln>
        </p:spPr>
      </p:pic>
      <p:pic>
        <p:nvPicPr>
          <p:cNvPr id="79874" name="Picture 3"/>
          <p:cNvPicPr>
            <a:picLocks noChangeAspect="1" noChangeArrowheads="1"/>
          </p:cNvPicPr>
          <p:nvPr/>
        </p:nvPicPr>
        <p:blipFill>
          <a:blip r:embed="rId3"/>
          <a:srcRect/>
          <a:stretch>
            <a:fillRect/>
          </a:stretch>
        </p:blipFill>
        <p:spPr bwMode="auto">
          <a:xfrm>
            <a:off x="2693988" y="3789363"/>
            <a:ext cx="3333750" cy="2781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srcRect/>
          <a:stretch>
            <a:fillRect/>
          </a:stretch>
        </p:blipFill>
        <p:spPr bwMode="auto">
          <a:xfrm>
            <a:off x="1331913" y="981075"/>
            <a:ext cx="6086475" cy="4181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789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243138" y="549275"/>
            <a:ext cx="4845050" cy="584200"/>
          </a:xfrm>
          <a:prstGeom prst="rect">
            <a:avLst/>
          </a:prstGeom>
          <a:noFill/>
        </p:spPr>
        <p:txBody>
          <a:bodyPr wrap="none">
            <a:spAutoFit/>
          </a:bodyPr>
          <a:lstStyle/>
          <a:p>
            <a:pPr algn="ctr" fontAlgn="auto">
              <a:spcBef>
                <a:spcPts val="0"/>
              </a:spcBef>
              <a:spcAft>
                <a:spcPts val="0"/>
              </a:spcAft>
              <a:defRPr/>
            </a:pPr>
            <a:r>
              <a:rPr lang="ja-JP" altLang="en-US" sz="3200" b="1" dirty="0">
                <a:effectLst>
                  <a:outerShdw blurRad="38100" dist="38100" dir="2700000" algn="tl">
                    <a:srgbClr val="000000">
                      <a:alpha val="43137"/>
                    </a:srgbClr>
                  </a:outerShdw>
                </a:effectLst>
                <a:latin typeface="+mn-lt"/>
                <a:ea typeface="+mn-ea"/>
              </a:rPr>
              <a:t>国連を中心とした世界政府</a:t>
            </a:r>
            <a:endParaRPr lang="en-US" altLang="ja-JP" sz="3200" b="1" dirty="0">
              <a:effectLst>
                <a:outerShdw blurRad="38100" dist="38100" dir="2700000" algn="tl">
                  <a:srgbClr val="000000">
                    <a:alpha val="43137"/>
                  </a:srgbClr>
                </a:outerShdw>
              </a:effectLst>
              <a:latin typeface="+mn-lt"/>
              <a:ea typeface="+mn-ea"/>
            </a:endParaRPr>
          </a:p>
        </p:txBody>
      </p:sp>
      <p:sp>
        <p:nvSpPr>
          <p:cNvPr id="82946" name="テキスト ボックス 6"/>
          <p:cNvSpPr txBox="1">
            <a:spLocks noChangeArrowheads="1"/>
          </p:cNvSpPr>
          <p:nvPr/>
        </p:nvSpPr>
        <p:spPr bwMode="auto">
          <a:xfrm>
            <a:off x="2600325" y="4941888"/>
            <a:ext cx="4003675" cy="646112"/>
          </a:xfrm>
          <a:prstGeom prst="rect">
            <a:avLst/>
          </a:prstGeom>
          <a:noFill/>
          <a:ln w="9525">
            <a:noFill/>
            <a:miter lim="800000"/>
            <a:headEnd/>
            <a:tailEnd/>
          </a:ln>
        </p:spPr>
        <p:txBody>
          <a:bodyPr>
            <a:spAutoFit/>
          </a:bodyPr>
          <a:lstStyle/>
          <a:p>
            <a:pPr algn="ctr"/>
            <a:r>
              <a:rPr lang="ja-JP" altLang="en-US">
                <a:latin typeface="Calibri" pitchFamily="34" charset="0"/>
              </a:rPr>
              <a:t>イスラエル・エイラート市にある</a:t>
            </a:r>
            <a:endParaRPr lang="en-US" altLang="ja-JP">
              <a:latin typeface="Calibri" pitchFamily="34" charset="0"/>
            </a:endParaRPr>
          </a:p>
          <a:p>
            <a:pPr algn="ctr"/>
            <a:r>
              <a:rPr lang="ja-JP" altLang="en-US">
                <a:latin typeface="Calibri" pitchFamily="34" charset="0"/>
              </a:rPr>
              <a:t>フリーメイソンの碑</a:t>
            </a:r>
          </a:p>
        </p:txBody>
      </p:sp>
      <p:pic>
        <p:nvPicPr>
          <p:cNvPr id="82947" name="Picture 2"/>
          <p:cNvPicPr>
            <a:picLocks noChangeAspect="1" noChangeArrowheads="1"/>
          </p:cNvPicPr>
          <p:nvPr/>
        </p:nvPicPr>
        <p:blipFill>
          <a:blip r:embed="rId2"/>
          <a:srcRect/>
          <a:stretch>
            <a:fillRect/>
          </a:stretch>
        </p:blipFill>
        <p:spPr bwMode="auto">
          <a:xfrm>
            <a:off x="2600325" y="1412875"/>
            <a:ext cx="4003675" cy="3360738"/>
          </a:xfrm>
          <a:prstGeom prst="rect">
            <a:avLst/>
          </a:prstGeom>
          <a:noFill/>
          <a:ln w="9525">
            <a:noFill/>
            <a:miter lim="800000"/>
            <a:headEnd/>
            <a:tailEnd/>
          </a:ln>
        </p:spPr>
      </p:pic>
      <p:pic>
        <p:nvPicPr>
          <p:cNvPr id="12291" name="Picture 3"/>
          <p:cNvPicPr>
            <a:picLocks noChangeAspect="1" noChangeArrowheads="1"/>
          </p:cNvPicPr>
          <p:nvPr/>
        </p:nvPicPr>
        <p:blipFill>
          <a:blip r:embed="rId3"/>
          <a:srcRect/>
          <a:stretch>
            <a:fillRect/>
          </a:stretch>
        </p:blipFill>
        <p:spPr bwMode="auto">
          <a:xfrm>
            <a:off x="2349500" y="1357313"/>
            <a:ext cx="4633913" cy="3360737"/>
          </a:xfrm>
          <a:prstGeom prst="rect">
            <a:avLst/>
          </a:prstGeom>
          <a:noFill/>
          <a:ln w="9525">
            <a:noFill/>
            <a:miter lim="800000"/>
            <a:headEnd/>
            <a:tailEnd/>
          </a:ln>
        </p:spPr>
      </p:pic>
      <p:pic>
        <p:nvPicPr>
          <p:cNvPr id="12292" name="Picture 4"/>
          <p:cNvPicPr>
            <a:picLocks noChangeAspect="1" noChangeArrowheads="1"/>
          </p:cNvPicPr>
          <p:nvPr/>
        </p:nvPicPr>
        <p:blipFill>
          <a:blip r:embed="rId4"/>
          <a:srcRect/>
          <a:stretch>
            <a:fillRect/>
          </a:stretch>
        </p:blipFill>
        <p:spPr bwMode="auto">
          <a:xfrm>
            <a:off x="1987550" y="1249363"/>
            <a:ext cx="5292725" cy="43132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500"/>
                                        <p:tgtEl>
                                          <p:spTgt spid="122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92"/>
                                        </p:tgtEl>
                                        <p:attrNameLst>
                                          <p:attrName>style.visibility</p:attrName>
                                        </p:attrNameLst>
                                      </p:cBhvr>
                                      <p:to>
                                        <p:strVal val="visible"/>
                                      </p:to>
                                    </p:set>
                                    <p:animEffect transition="in" filter="fade">
                                      <p:cBhvr>
                                        <p:cTn id="12"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243138" y="549275"/>
            <a:ext cx="4845050" cy="584200"/>
          </a:xfrm>
          <a:prstGeom prst="rect">
            <a:avLst/>
          </a:prstGeom>
          <a:noFill/>
        </p:spPr>
        <p:txBody>
          <a:bodyPr wrap="none">
            <a:spAutoFit/>
          </a:bodyPr>
          <a:lstStyle/>
          <a:p>
            <a:pPr algn="ctr" fontAlgn="auto">
              <a:spcBef>
                <a:spcPts val="0"/>
              </a:spcBef>
              <a:spcAft>
                <a:spcPts val="0"/>
              </a:spcAft>
              <a:defRPr/>
            </a:pPr>
            <a:r>
              <a:rPr lang="ja-JP" altLang="en-US" sz="3200" b="1" dirty="0">
                <a:effectLst>
                  <a:outerShdw blurRad="38100" dist="38100" dir="2700000" algn="tl">
                    <a:srgbClr val="000000">
                      <a:alpha val="43137"/>
                    </a:srgbClr>
                  </a:outerShdw>
                </a:effectLst>
                <a:latin typeface="+mn-lt"/>
                <a:ea typeface="+mn-ea"/>
              </a:rPr>
              <a:t>国連を中心とした世界政府</a:t>
            </a:r>
            <a:endParaRPr lang="en-US" altLang="ja-JP" sz="3200" b="1" dirty="0">
              <a:effectLst>
                <a:outerShdw blurRad="38100" dist="38100" dir="2700000" algn="tl">
                  <a:srgbClr val="000000">
                    <a:alpha val="43137"/>
                  </a:srgbClr>
                </a:outerShdw>
              </a:effectLst>
              <a:latin typeface="+mn-lt"/>
              <a:ea typeface="+mn-ea"/>
            </a:endParaRPr>
          </a:p>
        </p:txBody>
      </p:sp>
      <p:sp>
        <p:nvSpPr>
          <p:cNvPr id="83970" name="テキスト ボックス 6"/>
          <p:cNvSpPr txBox="1">
            <a:spLocks noChangeArrowheads="1"/>
          </p:cNvSpPr>
          <p:nvPr/>
        </p:nvSpPr>
        <p:spPr bwMode="auto">
          <a:xfrm>
            <a:off x="2600325" y="4941888"/>
            <a:ext cx="4003675" cy="646112"/>
          </a:xfrm>
          <a:prstGeom prst="rect">
            <a:avLst/>
          </a:prstGeom>
          <a:noFill/>
          <a:ln w="9525">
            <a:noFill/>
            <a:miter lim="800000"/>
            <a:headEnd/>
            <a:tailEnd/>
          </a:ln>
        </p:spPr>
        <p:txBody>
          <a:bodyPr>
            <a:spAutoFit/>
          </a:bodyPr>
          <a:lstStyle/>
          <a:p>
            <a:pPr algn="ctr"/>
            <a:r>
              <a:rPr lang="ja-JP" altLang="en-US">
                <a:latin typeface="Calibri" pitchFamily="34" charset="0"/>
              </a:rPr>
              <a:t>イスラエル・最高裁判所にも</a:t>
            </a:r>
            <a:endParaRPr lang="en-US" altLang="ja-JP">
              <a:latin typeface="Calibri" pitchFamily="34" charset="0"/>
            </a:endParaRPr>
          </a:p>
          <a:p>
            <a:pPr algn="ctr"/>
            <a:r>
              <a:rPr lang="ja-JP" altLang="en-US">
                <a:latin typeface="Calibri" pitchFamily="34" charset="0"/>
              </a:rPr>
              <a:t>ピラミッドと目がある</a:t>
            </a:r>
          </a:p>
        </p:txBody>
      </p:sp>
      <p:pic>
        <p:nvPicPr>
          <p:cNvPr id="83971" name="Picture 2"/>
          <p:cNvPicPr>
            <a:picLocks noChangeAspect="1" noChangeArrowheads="1"/>
          </p:cNvPicPr>
          <p:nvPr/>
        </p:nvPicPr>
        <p:blipFill>
          <a:blip r:embed="rId2"/>
          <a:srcRect/>
          <a:stretch>
            <a:fillRect/>
          </a:stretch>
        </p:blipFill>
        <p:spPr bwMode="auto">
          <a:xfrm>
            <a:off x="2335213" y="1412875"/>
            <a:ext cx="4533900" cy="3267075"/>
          </a:xfrm>
          <a:prstGeom prst="rect">
            <a:avLst/>
          </a:prstGeom>
          <a:noFill/>
          <a:ln w="9525">
            <a:noFill/>
            <a:miter lim="800000"/>
            <a:headEnd/>
            <a:tailEnd/>
          </a:ln>
        </p:spPr>
      </p:pic>
      <p:pic>
        <p:nvPicPr>
          <p:cNvPr id="13315" name="Picture 3"/>
          <p:cNvPicPr>
            <a:picLocks noChangeAspect="1" noChangeArrowheads="1"/>
          </p:cNvPicPr>
          <p:nvPr/>
        </p:nvPicPr>
        <p:blipFill>
          <a:blip r:embed="rId3"/>
          <a:srcRect/>
          <a:stretch>
            <a:fillRect/>
          </a:stretch>
        </p:blipFill>
        <p:spPr bwMode="auto">
          <a:xfrm>
            <a:off x="1619250" y="1412875"/>
            <a:ext cx="6670675" cy="3267075"/>
          </a:xfrm>
          <a:prstGeom prst="rect">
            <a:avLst/>
          </a:prstGeom>
          <a:noFill/>
          <a:ln w="9525">
            <a:noFill/>
            <a:miter lim="800000"/>
            <a:headEnd/>
            <a:tailEnd/>
          </a:ln>
        </p:spPr>
      </p:pic>
      <p:pic>
        <p:nvPicPr>
          <p:cNvPr id="13316" name="Picture 4"/>
          <p:cNvPicPr>
            <a:picLocks noChangeAspect="1" noChangeArrowheads="1"/>
          </p:cNvPicPr>
          <p:nvPr/>
        </p:nvPicPr>
        <p:blipFill>
          <a:blip r:embed="rId4"/>
          <a:srcRect/>
          <a:stretch>
            <a:fillRect/>
          </a:stretch>
        </p:blipFill>
        <p:spPr bwMode="auto">
          <a:xfrm>
            <a:off x="458788" y="1412875"/>
            <a:ext cx="8288337" cy="3267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fade">
                                      <p:cBhvr>
                                        <p:cTn id="7" dur="500"/>
                                        <p:tgtEl>
                                          <p:spTgt spid="133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16"/>
                                        </p:tgtEl>
                                        <p:attrNameLst>
                                          <p:attrName>style.visibility</p:attrName>
                                        </p:attrNameLst>
                                      </p:cBhvr>
                                      <p:to>
                                        <p:strVal val="visible"/>
                                      </p:to>
                                    </p:set>
                                    <p:animEffect transition="in" filter="fade">
                                      <p:cBhvr>
                                        <p:cTn id="12"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243138" y="549275"/>
            <a:ext cx="4845050" cy="584200"/>
          </a:xfrm>
          <a:prstGeom prst="rect">
            <a:avLst/>
          </a:prstGeom>
          <a:noFill/>
        </p:spPr>
        <p:txBody>
          <a:bodyPr wrap="none">
            <a:spAutoFit/>
          </a:bodyPr>
          <a:lstStyle/>
          <a:p>
            <a:pPr algn="ctr" fontAlgn="auto">
              <a:spcBef>
                <a:spcPts val="0"/>
              </a:spcBef>
              <a:spcAft>
                <a:spcPts val="0"/>
              </a:spcAft>
              <a:defRPr/>
            </a:pPr>
            <a:r>
              <a:rPr lang="ja-JP" altLang="en-US" sz="3200" b="1" dirty="0">
                <a:effectLst>
                  <a:outerShdw blurRad="38100" dist="38100" dir="2700000" algn="tl">
                    <a:srgbClr val="000000">
                      <a:alpha val="43137"/>
                    </a:srgbClr>
                  </a:outerShdw>
                </a:effectLst>
                <a:latin typeface="+mn-lt"/>
                <a:ea typeface="+mn-ea"/>
              </a:rPr>
              <a:t>国連を中心とした世界政府</a:t>
            </a:r>
            <a:endParaRPr lang="en-US" altLang="ja-JP" sz="3200" b="1" dirty="0">
              <a:effectLst>
                <a:outerShdw blurRad="38100" dist="38100" dir="2700000" algn="tl">
                  <a:srgbClr val="000000">
                    <a:alpha val="43137"/>
                  </a:srgbClr>
                </a:outerShdw>
              </a:effectLst>
              <a:latin typeface="+mn-lt"/>
              <a:ea typeface="+mn-ea"/>
            </a:endParaRPr>
          </a:p>
        </p:txBody>
      </p:sp>
      <p:sp>
        <p:nvSpPr>
          <p:cNvPr id="7" name="テキスト ボックス 6"/>
          <p:cNvSpPr txBox="1"/>
          <p:nvPr/>
        </p:nvSpPr>
        <p:spPr>
          <a:xfrm>
            <a:off x="2664188" y="1645562"/>
            <a:ext cx="4003476" cy="461665"/>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fontAlgn="auto">
              <a:spcBef>
                <a:spcPts val="0"/>
              </a:spcBef>
              <a:spcAft>
                <a:spcPts val="0"/>
              </a:spcAft>
              <a:defRPr/>
            </a:pPr>
            <a:r>
              <a:rPr lang="ja-JP" altLang="en-US" sz="2400" b="1" dirty="0">
                <a:effectLst>
                  <a:outerShdw blurRad="38100" dist="38100" dir="2700000" algn="tl">
                    <a:srgbClr val="000000">
                      <a:alpha val="43137"/>
                    </a:srgbClr>
                  </a:outerShdw>
                </a:effectLst>
              </a:rPr>
              <a:t>ロスチャイルド</a:t>
            </a:r>
          </a:p>
        </p:txBody>
      </p:sp>
      <p:sp>
        <p:nvSpPr>
          <p:cNvPr id="8" name="テキスト ボックス 7"/>
          <p:cNvSpPr txBox="1"/>
          <p:nvPr/>
        </p:nvSpPr>
        <p:spPr>
          <a:xfrm>
            <a:off x="2664188" y="2365642"/>
            <a:ext cx="4003476" cy="461665"/>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fontAlgn="auto">
              <a:spcBef>
                <a:spcPts val="0"/>
              </a:spcBef>
              <a:spcAft>
                <a:spcPts val="0"/>
              </a:spcAft>
              <a:defRPr/>
            </a:pPr>
            <a:r>
              <a:rPr lang="ja-JP" altLang="en-US" sz="2400" b="1" dirty="0">
                <a:effectLst>
                  <a:outerShdw blurRad="38100" dist="38100" dir="2700000" algn="tl">
                    <a:srgbClr val="000000">
                      <a:alpha val="43137"/>
                    </a:srgbClr>
                  </a:outerShdw>
                </a:effectLst>
              </a:rPr>
              <a:t>ロックフェラー</a:t>
            </a:r>
          </a:p>
        </p:txBody>
      </p:sp>
      <p:sp>
        <p:nvSpPr>
          <p:cNvPr id="9" name="テキスト ボックス 8"/>
          <p:cNvSpPr txBox="1"/>
          <p:nvPr/>
        </p:nvSpPr>
        <p:spPr>
          <a:xfrm>
            <a:off x="2664188" y="3084036"/>
            <a:ext cx="4003476" cy="461665"/>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fontAlgn="auto">
              <a:spcBef>
                <a:spcPts val="0"/>
              </a:spcBef>
              <a:spcAft>
                <a:spcPts val="0"/>
              </a:spcAft>
              <a:defRPr/>
            </a:pPr>
            <a:r>
              <a:rPr lang="ja-JP" altLang="en-US" sz="2400" b="1" dirty="0">
                <a:effectLst>
                  <a:outerShdw blurRad="38100" dist="38100" dir="2700000" algn="tl">
                    <a:srgbClr val="000000">
                      <a:alpha val="43137"/>
                    </a:srgbClr>
                  </a:outerShdw>
                </a:effectLst>
              </a:rPr>
              <a:t>連邦準備制度</a:t>
            </a:r>
          </a:p>
        </p:txBody>
      </p:sp>
      <p:sp>
        <p:nvSpPr>
          <p:cNvPr id="10" name="テキスト ボックス 9"/>
          <p:cNvSpPr txBox="1"/>
          <p:nvPr/>
        </p:nvSpPr>
        <p:spPr>
          <a:xfrm>
            <a:off x="2664188" y="3816944"/>
            <a:ext cx="4003476" cy="461665"/>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fontAlgn="auto">
              <a:spcBef>
                <a:spcPts val="0"/>
              </a:spcBef>
              <a:spcAft>
                <a:spcPts val="0"/>
              </a:spcAft>
              <a:defRPr/>
            </a:pPr>
            <a:r>
              <a:rPr lang="ja-JP" altLang="en-US" sz="2400" b="1" dirty="0">
                <a:effectLst>
                  <a:outerShdw blurRad="38100" dist="38100" dir="2700000" algn="tl">
                    <a:srgbClr val="000000">
                      <a:alpha val="43137"/>
                    </a:srgbClr>
                  </a:outerShdw>
                </a:effectLst>
              </a:rPr>
              <a:t>米軍</a:t>
            </a:r>
          </a:p>
        </p:txBody>
      </p:sp>
      <p:sp>
        <p:nvSpPr>
          <p:cNvPr id="11" name="テキスト ボックス 10"/>
          <p:cNvSpPr txBox="1"/>
          <p:nvPr/>
        </p:nvSpPr>
        <p:spPr>
          <a:xfrm>
            <a:off x="2664188" y="4537024"/>
            <a:ext cx="4003476" cy="461665"/>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fontAlgn="auto">
              <a:spcBef>
                <a:spcPts val="0"/>
              </a:spcBef>
              <a:spcAft>
                <a:spcPts val="0"/>
              </a:spcAft>
              <a:defRPr/>
            </a:pPr>
            <a:r>
              <a:rPr lang="ja-JP" altLang="en-US" sz="2400" b="1" dirty="0">
                <a:effectLst>
                  <a:outerShdw blurRad="38100" dist="38100" dir="2700000" algn="tl">
                    <a:srgbClr val="000000">
                      <a:alpha val="43137"/>
                    </a:srgbClr>
                  </a:outerShdw>
                </a:effectLst>
              </a:rPr>
              <a:t>米軍による武力支配</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950913" y="560388"/>
            <a:ext cx="7150100" cy="585787"/>
          </a:xfrm>
          <a:prstGeom prst="rect">
            <a:avLst/>
          </a:prstGeom>
          <a:noFill/>
        </p:spPr>
        <p:txBody>
          <a:bodyPr wrap="none">
            <a:spAutoFit/>
          </a:bodyPr>
          <a:lstStyle/>
          <a:p>
            <a:pPr algn="ctr" fontAlgn="auto">
              <a:spcBef>
                <a:spcPts val="0"/>
              </a:spcBef>
              <a:spcAft>
                <a:spcPts val="0"/>
              </a:spcAft>
              <a:defRPr/>
            </a:pPr>
            <a:r>
              <a:rPr lang="ja-JP" altLang="en-US" sz="3200" b="1" dirty="0">
                <a:effectLst>
                  <a:outerShdw blurRad="38100" dist="38100" dir="2700000" algn="tl">
                    <a:srgbClr val="000000">
                      <a:alpha val="43137"/>
                    </a:srgbClr>
                  </a:outerShdw>
                </a:effectLst>
                <a:latin typeface="+mn-lt"/>
                <a:ea typeface="+mn-ea"/>
              </a:rPr>
              <a:t>イルミナティによるキリスト教信仰の破壊</a:t>
            </a:r>
            <a:endParaRPr lang="en-US" altLang="ja-JP" sz="3200" b="1" dirty="0">
              <a:effectLst>
                <a:outerShdw blurRad="38100" dist="38100" dir="2700000" algn="tl">
                  <a:srgbClr val="000000">
                    <a:alpha val="43137"/>
                  </a:srgbClr>
                </a:outerShdw>
              </a:effectLst>
              <a:latin typeface="+mn-lt"/>
              <a:ea typeface="+mn-ea"/>
            </a:endParaRPr>
          </a:p>
        </p:txBody>
      </p:sp>
      <p:sp>
        <p:nvSpPr>
          <p:cNvPr id="7" name="テキスト ボックス 6"/>
          <p:cNvSpPr txBox="1"/>
          <p:nvPr/>
        </p:nvSpPr>
        <p:spPr>
          <a:xfrm>
            <a:off x="2524320" y="1661543"/>
            <a:ext cx="4003476" cy="461665"/>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fontAlgn="auto">
              <a:spcBef>
                <a:spcPts val="0"/>
              </a:spcBef>
              <a:spcAft>
                <a:spcPts val="0"/>
              </a:spcAft>
              <a:defRPr/>
            </a:pPr>
            <a:r>
              <a:rPr lang="ja-JP" altLang="en-US" sz="2400" b="1" dirty="0">
                <a:effectLst>
                  <a:outerShdw blurRad="38100" dist="38100" dir="2700000" algn="tl">
                    <a:srgbClr val="000000">
                      <a:alpha val="43137"/>
                    </a:srgbClr>
                  </a:outerShdw>
                </a:effectLst>
              </a:rPr>
              <a:t>ロスチャイルド</a:t>
            </a:r>
          </a:p>
        </p:txBody>
      </p:sp>
      <p:sp>
        <p:nvSpPr>
          <p:cNvPr id="12" name="テキスト ボックス 11"/>
          <p:cNvSpPr txBox="1"/>
          <p:nvPr/>
        </p:nvSpPr>
        <p:spPr>
          <a:xfrm>
            <a:off x="995320" y="2671786"/>
            <a:ext cx="3312368" cy="461665"/>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fontAlgn="auto">
              <a:spcBef>
                <a:spcPts val="0"/>
              </a:spcBef>
              <a:spcAft>
                <a:spcPts val="0"/>
              </a:spcAft>
              <a:defRPr/>
            </a:pPr>
            <a:r>
              <a:rPr lang="ja-JP" altLang="en-US" sz="2400" b="1" dirty="0">
                <a:effectLst>
                  <a:outerShdw blurRad="38100" dist="38100" dir="2700000" algn="tl">
                    <a:srgbClr val="000000">
                      <a:alpha val="43137"/>
                    </a:srgbClr>
                  </a:outerShdw>
                </a:effectLst>
              </a:rPr>
              <a:t>ウェストコットとホート</a:t>
            </a:r>
          </a:p>
        </p:txBody>
      </p:sp>
      <p:sp>
        <p:nvSpPr>
          <p:cNvPr id="13" name="テキスト ボックス 12"/>
          <p:cNvSpPr txBox="1"/>
          <p:nvPr/>
        </p:nvSpPr>
        <p:spPr>
          <a:xfrm>
            <a:off x="4595720" y="2671785"/>
            <a:ext cx="3580266" cy="461665"/>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fontAlgn="auto">
              <a:spcBef>
                <a:spcPts val="0"/>
              </a:spcBef>
              <a:spcAft>
                <a:spcPts val="0"/>
              </a:spcAft>
              <a:defRPr/>
            </a:pPr>
            <a:r>
              <a:rPr lang="ja-JP" altLang="en-US" sz="2400" b="1" dirty="0">
                <a:effectLst>
                  <a:outerShdw blurRad="38100" dist="38100" dir="2700000" algn="tl">
                    <a:srgbClr val="000000">
                      <a:alpha val="43137"/>
                    </a:srgbClr>
                  </a:outerShdw>
                </a:effectLst>
              </a:rPr>
              <a:t>サイラス・</a:t>
            </a:r>
            <a:r>
              <a:rPr lang="en-US" altLang="ja-JP" sz="2400" b="1" dirty="0">
                <a:effectLst>
                  <a:outerShdw blurRad="38100" dist="38100" dir="2700000" algn="tl">
                    <a:srgbClr val="000000">
                      <a:alpha val="43137"/>
                    </a:srgbClr>
                  </a:outerShdw>
                </a:effectLst>
              </a:rPr>
              <a:t>I</a:t>
            </a:r>
            <a:r>
              <a:rPr lang="ja-JP" altLang="en-US" sz="2400" b="1" dirty="0">
                <a:effectLst>
                  <a:outerShdw blurRad="38100" dist="38100" dir="2700000" algn="tl">
                    <a:srgbClr val="000000">
                      <a:alpha val="43137"/>
                    </a:srgbClr>
                  </a:outerShdw>
                </a:effectLst>
              </a:rPr>
              <a:t>・スコフィールド</a:t>
            </a:r>
          </a:p>
        </p:txBody>
      </p:sp>
      <p:sp>
        <p:nvSpPr>
          <p:cNvPr id="14" name="テキスト ボックス 13"/>
          <p:cNvSpPr txBox="1"/>
          <p:nvPr/>
        </p:nvSpPr>
        <p:spPr>
          <a:xfrm>
            <a:off x="995320" y="3669782"/>
            <a:ext cx="3312368" cy="461665"/>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fontAlgn="auto">
              <a:spcBef>
                <a:spcPts val="0"/>
              </a:spcBef>
              <a:spcAft>
                <a:spcPts val="0"/>
              </a:spcAft>
              <a:defRPr/>
            </a:pPr>
            <a:r>
              <a:rPr lang="ja-JP" altLang="en-US" sz="2400" b="1" dirty="0">
                <a:effectLst>
                  <a:outerShdw blurRad="38100" dist="38100" dir="2700000" algn="tl">
                    <a:srgbClr val="000000">
                      <a:alpha val="43137"/>
                    </a:srgbClr>
                  </a:outerShdw>
                </a:effectLst>
              </a:rPr>
              <a:t>アレクサンドリア写本</a:t>
            </a:r>
          </a:p>
        </p:txBody>
      </p:sp>
      <p:sp>
        <p:nvSpPr>
          <p:cNvPr id="15" name="テキスト ボックス 14"/>
          <p:cNvSpPr txBox="1"/>
          <p:nvPr/>
        </p:nvSpPr>
        <p:spPr>
          <a:xfrm>
            <a:off x="4595720" y="3669781"/>
            <a:ext cx="3580266" cy="461665"/>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fontAlgn="auto">
              <a:spcBef>
                <a:spcPts val="0"/>
              </a:spcBef>
              <a:spcAft>
                <a:spcPts val="0"/>
              </a:spcAft>
              <a:defRPr/>
            </a:pPr>
            <a:r>
              <a:rPr lang="ja-JP" altLang="en-US" sz="2400" b="1" dirty="0">
                <a:effectLst>
                  <a:outerShdw blurRad="38100" dist="38100" dir="2700000" algn="tl">
                    <a:srgbClr val="000000">
                      <a:alpha val="43137"/>
                    </a:srgbClr>
                  </a:outerShdw>
                </a:effectLst>
              </a:rPr>
              <a:t>ディスペンセーション主義</a:t>
            </a:r>
          </a:p>
        </p:txBody>
      </p:sp>
      <p:sp>
        <p:nvSpPr>
          <p:cNvPr id="16" name="テキスト ボックス 15"/>
          <p:cNvSpPr txBox="1"/>
          <p:nvPr/>
        </p:nvSpPr>
        <p:spPr>
          <a:xfrm>
            <a:off x="990262" y="4665067"/>
            <a:ext cx="3312368" cy="461665"/>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fontAlgn="auto">
              <a:spcBef>
                <a:spcPts val="0"/>
              </a:spcBef>
              <a:spcAft>
                <a:spcPts val="0"/>
              </a:spcAft>
              <a:defRPr/>
            </a:pPr>
            <a:r>
              <a:rPr lang="en-US" altLang="ja-JP" sz="2400" b="1" dirty="0">
                <a:effectLst>
                  <a:outerShdw blurRad="38100" dist="38100" dir="2700000" algn="tl">
                    <a:srgbClr val="000000">
                      <a:alpha val="43137"/>
                    </a:srgbClr>
                  </a:outerShdw>
                </a:effectLst>
              </a:rPr>
              <a:t>NASB</a:t>
            </a:r>
            <a:r>
              <a:rPr lang="ja-JP" altLang="en-US" sz="2400" b="1" dirty="0" err="1">
                <a:effectLst>
                  <a:outerShdw blurRad="38100" dist="38100" dir="2700000" algn="tl">
                    <a:srgbClr val="000000">
                      <a:alpha val="43137"/>
                    </a:srgbClr>
                  </a:outerShdw>
                </a:effectLst>
              </a:rPr>
              <a:t>、</a:t>
            </a:r>
            <a:r>
              <a:rPr lang="en-US" altLang="ja-JP" sz="2400" b="1" dirty="0">
                <a:effectLst>
                  <a:outerShdw blurRad="38100" dist="38100" dir="2700000" algn="tl">
                    <a:srgbClr val="000000">
                      <a:alpha val="43137"/>
                    </a:srgbClr>
                  </a:outerShdw>
                </a:effectLst>
              </a:rPr>
              <a:t>NIV</a:t>
            </a:r>
            <a:r>
              <a:rPr lang="ja-JP" altLang="en-US" sz="2400" b="1" dirty="0">
                <a:effectLst>
                  <a:outerShdw blurRad="38100" dist="38100" dir="2700000" algn="tl">
                    <a:srgbClr val="000000">
                      <a:alpha val="43137"/>
                    </a:srgbClr>
                  </a:outerShdw>
                </a:effectLst>
              </a:rPr>
              <a:t>など</a:t>
            </a:r>
          </a:p>
        </p:txBody>
      </p:sp>
      <p:sp>
        <p:nvSpPr>
          <p:cNvPr id="17" name="テキスト ボックス 16"/>
          <p:cNvSpPr txBox="1"/>
          <p:nvPr/>
        </p:nvSpPr>
        <p:spPr>
          <a:xfrm>
            <a:off x="4576148" y="4665066"/>
            <a:ext cx="3580266" cy="461665"/>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fontAlgn="auto">
              <a:spcBef>
                <a:spcPts val="0"/>
              </a:spcBef>
              <a:spcAft>
                <a:spcPts val="0"/>
              </a:spcAft>
              <a:defRPr/>
            </a:pPr>
            <a:r>
              <a:rPr lang="ja-JP" altLang="en-US" sz="2400" b="1" dirty="0">
                <a:effectLst>
                  <a:outerShdw blurRad="38100" dist="38100" dir="2700000" algn="tl">
                    <a:srgbClr val="000000">
                      <a:alpha val="43137"/>
                    </a:srgbClr>
                  </a:outerShdw>
                </a:effectLst>
              </a:rPr>
              <a:t>切迫再臨信仰</a:t>
            </a:r>
          </a:p>
        </p:txBody>
      </p:sp>
      <p:sp>
        <p:nvSpPr>
          <p:cNvPr id="3" name="テキスト ボックス 2"/>
          <p:cNvSpPr txBox="1"/>
          <p:nvPr/>
        </p:nvSpPr>
        <p:spPr>
          <a:xfrm>
            <a:off x="1614488" y="5588000"/>
            <a:ext cx="1724025" cy="461963"/>
          </a:xfrm>
          <a:prstGeom prst="rect">
            <a:avLst/>
          </a:prstGeom>
          <a:noFill/>
        </p:spPr>
        <p:txBody>
          <a:bodyPr wrap="none">
            <a:spAutoFit/>
          </a:bodyPr>
          <a:lstStyle/>
          <a:p>
            <a:pPr fontAlgn="auto">
              <a:spcBef>
                <a:spcPts val="0"/>
              </a:spcBef>
              <a:spcAft>
                <a:spcPts val="0"/>
              </a:spcAft>
              <a:defRPr/>
            </a:pPr>
            <a:r>
              <a:rPr lang="ja-JP" altLang="en-US" sz="2400" b="1" dirty="0">
                <a:effectLst>
                  <a:outerShdw blurRad="38100" dist="38100" dir="2700000" algn="tl">
                    <a:srgbClr val="000000">
                      <a:alpha val="43137"/>
                    </a:srgbClr>
                  </a:outerShdw>
                </a:effectLst>
                <a:latin typeface="+mn-lt"/>
                <a:ea typeface="+mn-ea"/>
              </a:rPr>
              <a:t>聖書の破壊</a:t>
            </a:r>
          </a:p>
        </p:txBody>
      </p:sp>
      <p:sp>
        <p:nvSpPr>
          <p:cNvPr id="18" name="テキスト ボックス 17"/>
          <p:cNvSpPr txBox="1"/>
          <p:nvPr/>
        </p:nvSpPr>
        <p:spPr>
          <a:xfrm>
            <a:off x="4570413" y="5608638"/>
            <a:ext cx="3587750" cy="461962"/>
          </a:xfrm>
          <a:prstGeom prst="rect">
            <a:avLst/>
          </a:prstGeom>
          <a:noFill/>
        </p:spPr>
        <p:txBody>
          <a:bodyPr wrap="none">
            <a:spAutoFit/>
          </a:bodyPr>
          <a:lstStyle/>
          <a:p>
            <a:pPr fontAlgn="auto">
              <a:spcBef>
                <a:spcPts val="0"/>
              </a:spcBef>
              <a:spcAft>
                <a:spcPts val="0"/>
              </a:spcAft>
              <a:defRPr/>
            </a:pPr>
            <a:r>
              <a:rPr lang="ja-JP" altLang="en-US" sz="2400" b="1" dirty="0">
                <a:effectLst>
                  <a:outerShdw blurRad="38100" dist="38100" dir="2700000" algn="tl">
                    <a:srgbClr val="000000">
                      <a:alpha val="43137"/>
                    </a:srgbClr>
                  </a:outerShdw>
                </a:effectLst>
                <a:latin typeface="+mn-lt"/>
                <a:ea typeface="+mn-ea"/>
              </a:rPr>
              <a:t>聖書的可能性信仰の破壊</a:t>
            </a:r>
          </a:p>
        </p:txBody>
      </p:sp>
      <p:cxnSp>
        <p:nvCxnSpPr>
          <p:cNvPr id="5" name="直線矢印コネクタ 4"/>
          <p:cNvCxnSpPr>
            <a:endCxn id="0" idx="0"/>
          </p:cNvCxnSpPr>
          <p:nvPr/>
        </p:nvCxnSpPr>
        <p:spPr>
          <a:xfrm>
            <a:off x="2651125" y="3133725"/>
            <a:ext cx="0" cy="536575"/>
          </a:xfrm>
          <a:prstGeom prst="straightConnector1">
            <a:avLst/>
          </a:prstGeom>
          <a:ln w="28575">
            <a:solidFill>
              <a:schemeClr val="tx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a:stCxn id="0" idx="2"/>
            <a:endCxn id="0" idx="0"/>
          </p:cNvCxnSpPr>
          <p:nvPr/>
        </p:nvCxnSpPr>
        <p:spPr>
          <a:xfrm flipH="1">
            <a:off x="2646363" y="4130675"/>
            <a:ext cx="4762" cy="534988"/>
          </a:xfrm>
          <a:prstGeom prst="straightConnector1">
            <a:avLst/>
          </a:prstGeom>
          <a:ln w="28575">
            <a:solidFill>
              <a:schemeClr val="tx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a:endCxn id="0" idx="0"/>
          </p:cNvCxnSpPr>
          <p:nvPr/>
        </p:nvCxnSpPr>
        <p:spPr>
          <a:xfrm>
            <a:off x="6386513" y="3133725"/>
            <a:ext cx="0" cy="536575"/>
          </a:xfrm>
          <a:prstGeom prst="straightConnector1">
            <a:avLst/>
          </a:prstGeom>
          <a:ln w="28575">
            <a:solidFill>
              <a:schemeClr val="tx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a:endCxn id="0" idx="0"/>
          </p:cNvCxnSpPr>
          <p:nvPr/>
        </p:nvCxnSpPr>
        <p:spPr>
          <a:xfrm>
            <a:off x="6364288" y="4130675"/>
            <a:ext cx="1587" cy="534988"/>
          </a:xfrm>
          <a:prstGeom prst="straightConnector1">
            <a:avLst/>
          </a:prstGeom>
          <a:ln w="28575">
            <a:solidFill>
              <a:schemeClr val="tx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endCxn id="0" idx="0"/>
          </p:cNvCxnSpPr>
          <p:nvPr/>
        </p:nvCxnSpPr>
        <p:spPr>
          <a:xfrm flipH="1">
            <a:off x="2651125" y="2122488"/>
            <a:ext cx="1874838" cy="5492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a:off x="4570413" y="2122488"/>
            <a:ext cx="1957387" cy="5492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正方形/長方形 7"/>
          <p:cNvSpPr>
            <a:spLocks noChangeArrowheads="1"/>
          </p:cNvSpPr>
          <p:nvPr/>
        </p:nvSpPr>
        <p:spPr bwMode="auto">
          <a:xfrm>
            <a:off x="1643063" y="519113"/>
            <a:ext cx="2376487" cy="461962"/>
          </a:xfrm>
          <a:prstGeom prst="rect">
            <a:avLst/>
          </a:prstGeom>
          <a:gradFill rotWithShape="1">
            <a:gsLst>
              <a:gs pos="0">
                <a:srgbClr val="A0A000"/>
              </a:gs>
              <a:gs pos="50000">
                <a:srgbClr val="E6E600"/>
              </a:gs>
              <a:gs pos="100000">
                <a:srgbClr val="FFFF00"/>
              </a:gs>
            </a:gsLst>
            <a:lin ang="0" scaled="1"/>
          </a:gradFill>
          <a:ln w="9525">
            <a:noFill/>
            <a:miter lim="800000"/>
            <a:headEnd/>
            <a:tailEnd/>
          </a:ln>
        </p:spPr>
        <p:txBody>
          <a:bodyPr>
            <a:spAutoFit/>
          </a:bodyPr>
          <a:lstStyle/>
          <a:p>
            <a:pPr algn="ctr"/>
            <a:r>
              <a:rPr lang="ja-JP" altLang="en-US" sz="2400" b="1">
                <a:latin typeface="Calibri" pitchFamily="34" charset="0"/>
              </a:rPr>
              <a:t>前提主義では</a:t>
            </a:r>
          </a:p>
        </p:txBody>
      </p:sp>
      <p:pic>
        <p:nvPicPr>
          <p:cNvPr id="21506" name="Picture 2"/>
          <p:cNvPicPr>
            <a:picLocks noChangeAspect="1" noChangeArrowheads="1"/>
          </p:cNvPicPr>
          <p:nvPr/>
        </p:nvPicPr>
        <p:blipFill>
          <a:blip r:embed="rId2"/>
          <a:srcRect/>
          <a:stretch>
            <a:fillRect/>
          </a:stretch>
        </p:blipFill>
        <p:spPr bwMode="auto">
          <a:xfrm>
            <a:off x="1677988" y="1268413"/>
            <a:ext cx="5638800" cy="4248150"/>
          </a:xfrm>
          <a:prstGeom prst="rect">
            <a:avLst/>
          </a:prstGeom>
          <a:noFill/>
          <a:ln w="9525">
            <a:noFill/>
            <a:miter lim="800000"/>
            <a:headEnd/>
            <a:tailEnd/>
          </a:ln>
        </p:spPr>
      </p:pic>
      <p:sp>
        <p:nvSpPr>
          <p:cNvPr id="2" name="線吹き出し 1 (枠付き) 1"/>
          <p:cNvSpPr/>
          <p:nvPr/>
        </p:nvSpPr>
        <p:spPr>
          <a:xfrm>
            <a:off x="4497388" y="1989138"/>
            <a:ext cx="1152525" cy="647700"/>
          </a:xfrm>
          <a:prstGeom prst="borderCallout1">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b="1" dirty="0">
                <a:solidFill>
                  <a:sysClr val="windowText" lastClr="000000"/>
                </a:solidFill>
              </a:rPr>
              <a:t>神</a:t>
            </a:r>
          </a:p>
        </p:txBody>
      </p:sp>
      <p:sp>
        <p:nvSpPr>
          <p:cNvPr id="20" name="線吹き出し 1 (枠付き) 19"/>
          <p:cNvSpPr/>
          <p:nvPr/>
        </p:nvSpPr>
        <p:spPr>
          <a:xfrm>
            <a:off x="6948488" y="1574800"/>
            <a:ext cx="1152525" cy="647700"/>
          </a:xfrm>
          <a:prstGeom prst="borderCallout1">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b="1" dirty="0">
                <a:solidFill>
                  <a:sysClr val="windowText" lastClr="000000"/>
                </a:solidFill>
              </a:rPr>
              <a:t>人間</a:t>
            </a:r>
          </a:p>
        </p:txBody>
      </p:sp>
      <p:sp>
        <p:nvSpPr>
          <p:cNvPr id="21509" name="テキスト ボックス 20"/>
          <p:cNvSpPr txBox="1">
            <a:spLocks noChangeArrowheads="1"/>
          </p:cNvSpPr>
          <p:nvPr/>
        </p:nvSpPr>
        <p:spPr bwMode="auto">
          <a:xfrm>
            <a:off x="1677988" y="5822950"/>
            <a:ext cx="5054600" cy="369888"/>
          </a:xfrm>
          <a:prstGeom prst="rect">
            <a:avLst/>
          </a:prstGeom>
          <a:solidFill>
            <a:srgbClr val="FFFF00"/>
          </a:solidFill>
          <a:ln w="9525">
            <a:noFill/>
            <a:miter lim="800000"/>
            <a:headEnd/>
            <a:tailEnd/>
          </a:ln>
        </p:spPr>
        <p:txBody>
          <a:bodyPr>
            <a:spAutoFit/>
          </a:bodyPr>
          <a:lstStyle/>
          <a:p>
            <a:r>
              <a:rPr lang="ja-JP" altLang="en-US">
                <a:latin typeface="Calibri" pitchFamily="34" charset="0"/>
              </a:rPr>
              <a:t>例：聖書啓示に照らして科学的知識を評価する。</a:t>
            </a:r>
          </a:p>
        </p:txBody>
      </p:sp>
      <p:sp>
        <p:nvSpPr>
          <p:cNvPr id="7" name="正方形/長方形 6"/>
          <p:cNvSpPr/>
          <p:nvPr/>
        </p:nvSpPr>
        <p:spPr>
          <a:xfrm>
            <a:off x="4248856" y="438054"/>
            <a:ext cx="3068469" cy="584775"/>
          </a:xfrm>
          <a:prstGeom prst="rect">
            <a:avLst/>
          </a:prstGeom>
          <a:noFill/>
        </p:spPr>
        <p:txBody>
          <a:bodyPr wrap="none">
            <a:spAutoFit/>
          </a:bodyPr>
          <a:lstStyle/>
          <a:p>
            <a:pPr algn="ctr" fontAlgn="auto">
              <a:spcBef>
                <a:spcPts val="0"/>
              </a:spcBef>
              <a:spcAft>
                <a:spcPts val="0"/>
              </a:spcAft>
              <a:defRPr/>
            </a:pPr>
            <a:r>
              <a:rPr lang="ja-JP" alt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rPr>
              <a:t>最終権威者は神</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テキスト ボックス 23"/>
          <p:cNvSpPr txBox="1"/>
          <p:nvPr/>
        </p:nvSpPr>
        <p:spPr>
          <a:xfrm>
            <a:off x="1184275" y="4748213"/>
            <a:ext cx="3078163" cy="2062162"/>
          </a:xfrm>
          <a:prstGeom prst="rect">
            <a:avLst/>
          </a:prstGeom>
          <a:solidFill>
            <a:schemeClr val="bg2">
              <a:lumMod val="90000"/>
            </a:schemeClr>
          </a:solidFill>
        </p:spPr>
        <p:txBody>
          <a:bodyPr>
            <a:spAutoFit/>
          </a:bodyPr>
          <a:lstStyle/>
          <a:p>
            <a:pPr fontAlgn="auto">
              <a:spcBef>
                <a:spcPts val="0"/>
              </a:spcBef>
              <a:spcAft>
                <a:spcPts val="0"/>
              </a:spcAft>
              <a:defRPr/>
            </a:pPr>
            <a:r>
              <a:rPr lang="ja-JP" altLang="en-US" sz="1600" dirty="0">
                <a:latin typeface="+mn-lt"/>
                <a:ea typeface="+mn-ea"/>
              </a:rPr>
              <a:t>・イギリス国教会の聖職者</a:t>
            </a:r>
            <a:endParaRPr lang="en-US" altLang="ja-JP" sz="1600" dirty="0">
              <a:latin typeface="+mn-lt"/>
              <a:ea typeface="+mn-ea"/>
            </a:endParaRPr>
          </a:p>
          <a:p>
            <a:pPr fontAlgn="auto">
              <a:spcBef>
                <a:spcPts val="0"/>
              </a:spcBef>
              <a:spcAft>
                <a:spcPts val="0"/>
              </a:spcAft>
              <a:defRPr/>
            </a:pPr>
            <a:r>
              <a:rPr lang="ja-JP" altLang="en-US" sz="1600" dirty="0">
                <a:latin typeface="+mn-lt"/>
                <a:ea typeface="+mn-ea"/>
              </a:rPr>
              <a:t>・ケンブリッジ大学教授</a:t>
            </a:r>
            <a:endParaRPr lang="en-US" altLang="ja-JP" sz="1600" dirty="0">
              <a:latin typeface="+mn-lt"/>
              <a:ea typeface="+mn-ea"/>
            </a:endParaRPr>
          </a:p>
          <a:p>
            <a:pPr fontAlgn="auto">
              <a:spcBef>
                <a:spcPts val="0"/>
              </a:spcBef>
              <a:spcAft>
                <a:spcPts val="0"/>
              </a:spcAft>
              <a:defRPr/>
            </a:pPr>
            <a:r>
              <a:rPr lang="ja-JP" altLang="en-US" sz="1600" dirty="0">
                <a:latin typeface="+mn-lt"/>
                <a:ea typeface="+mn-ea"/>
              </a:rPr>
              <a:t>・オカルト研究者・交霊術師</a:t>
            </a:r>
            <a:endParaRPr lang="en-US" altLang="ja-JP" sz="1600" dirty="0">
              <a:latin typeface="+mn-lt"/>
              <a:ea typeface="+mn-ea"/>
            </a:endParaRPr>
          </a:p>
          <a:p>
            <a:pPr fontAlgn="auto">
              <a:spcBef>
                <a:spcPts val="0"/>
              </a:spcBef>
              <a:spcAft>
                <a:spcPts val="0"/>
              </a:spcAft>
              <a:defRPr/>
            </a:pPr>
            <a:r>
              <a:rPr lang="ja-JP" altLang="en-US" sz="1600" dirty="0">
                <a:latin typeface="+mn-lt"/>
                <a:ea typeface="+mn-ea"/>
              </a:rPr>
              <a:t>・聖徒との交信を主張</a:t>
            </a:r>
            <a:endParaRPr lang="en-US" altLang="ja-JP" sz="1600" dirty="0">
              <a:latin typeface="+mn-lt"/>
              <a:ea typeface="+mn-ea"/>
            </a:endParaRPr>
          </a:p>
          <a:p>
            <a:pPr fontAlgn="auto">
              <a:spcBef>
                <a:spcPts val="0"/>
              </a:spcBef>
              <a:spcAft>
                <a:spcPts val="0"/>
              </a:spcAft>
              <a:defRPr/>
            </a:pPr>
            <a:r>
              <a:rPr lang="ja-JP" altLang="en-US" sz="1600" dirty="0">
                <a:latin typeface="+mn-lt"/>
                <a:ea typeface="+mn-ea"/>
              </a:rPr>
              <a:t>・マリア崇拝者</a:t>
            </a:r>
            <a:endParaRPr lang="en-US" altLang="ja-JP" sz="1600" dirty="0">
              <a:latin typeface="+mn-lt"/>
              <a:ea typeface="+mn-ea"/>
            </a:endParaRPr>
          </a:p>
          <a:p>
            <a:pPr fontAlgn="auto">
              <a:spcBef>
                <a:spcPts val="0"/>
              </a:spcBef>
              <a:spcAft>
                <a:spcPts val="0"/>
              </a:spcAft>
              <a:defRPr/>
            </a:pPr>
            <a:r>
              <a:rPr lang="ja-JP" altLang="en-US" sz="1600" dirty="0">
                <a:latin typeface="+mn-lt"/>
                <a:ea typeface="+mn-ea"/>
              </a:rPr>
              <a:t>・ダーウィン進化論者</a:t>
            </a:r>
            <a:endParaRPr lang="en-US" altLang="ja-JP" sz="1600" dirty="0">
              <a:latin typeface="+mn-lt"/>
              <a:ea typeface="+mn-ea"/>
            </a:endParaRPr>
          </a:p>
          <a:p>
            <a:pPr fontAlgn="auto">
              <a:spcBef>
                <a:spcPts val="0"/>
              </a:spcBef>
              <a:spcAft>
                <a:spcPts val="0"/>
              </a:spcAft>
              <a:defRPr/>
            </a:pPr>
            <a:r>
              <a:rPr lang="ja-JP" altLang="en-US" sz="1600" dirty="0">
                <a:latin typeface="+mn-lt"/>
                <a:ea typeface="+mn-ea"/>
              </a:rPr>
              <a:t>・聖書の霊感を否定</a:t>
            </a:r>
            <a:endParaRPr lang="en-US" altLang="ja-JP" sz="1600" dirty="0">
              <a:latin typeface="+mn-lt"/>
              <a:ea typeface="+mn-ea"/>
            </a:endParaRPr>
          </a:p>
          <a:p>
            <a:pPr fontAlgn="auto">
              <a:spcBef>
                <a:spcPts val="0"/>
              </a:spcBef>
              <a:spcAft>
                <a:spcPts val="0"/>
              </a:spcAft>
              <a:defRPr/>
            </a:pPr>
            <a:r>
              <a:rPr lang="ja-JP" altLang="en-US" sz="1600" dirty="0">
                <a:latin typeface="+mn-lt"/>
                <a:ea typeface="+mn-ea"/>
              </a:rPr>
              <a:t>・ニューエイジ運動の祖</a:t>
            </a:r>
            <a:endParaRPr lang="en-US" altLang="ja-JP" sz="1600" dirty="0">
              <a:latin typeface="+mn-lt"/>
              <a:ea typeface="+mn-ea"/>
            </a:endParaRPr>
          </a:p>
        </p:txBody>
      </p:sp>
      <p:sp>
        <p:nvSpPr>
          <p:cNvPr id="20" name="テキスト ボックス 19"/>
          <p:cNvSpPr txBox="1"/>
          <p:nvPr/>
        </p:nvSpPr>
        <p:spPr>
          <a:xfrm>
            <a:off x="4894263" y="4749800"/>
            <a:ext cx="3727450" cy="2062163"/>
          </a:xfrm>
          <a:prstGeom prst="rect">
            <a:avLst/>
          </a:prstGeom>
          <a:solidFill>
            <a:schemeClr val="bg2">
              <a:lumMod val="90000"/>
            </a:schemeClr>
          </a:solidFill>
        </p:spPr>
        <p:txBody>
          <a:bodyPr>
            <a:spAutoFit/>
          </a:bodyPr>
          <a:lstStyle/>
          <a:p>
            <a:pPr fontAlgn="auto">
              <a:spcBef>
                <a:spcPts val="0"/>
              </a:spcBef>
              <a:spcAft>
                <a:spcPts val="0"/>
              </a:spcAft>
              <a:defRPr/>
            </a:pPr>
            <a:r>
              <a:rPr lang="ja-JP" altLang="en-US" sz="1600" dirty="0">
                <a:latin typeface="+mn-lt"/>
                <a:ea typeface="+mn-ea"/>
              </a:rPr>
              <a:t>・心霊研究を目的とする</a:t>
            </a:r>
            <a:r>
              <a:rPr lang="en-US" altLang="ja-JP" sz="1600" dirty="0">
                <a:latin typeface="+mn-lt"/>
                <a:ea typeface="+mn-ea"/>
              </a:rPr>
              <a:t>『</a:t>
            </a:r>
            <a:r>
              <a:rPr lang="ja-JP" altLang="en-US" sz="1600" dirty="0">
                <a:latin typeface="+mn-lt"/>
                <a:ea typeface="+mn-ea"/>
              </a:rPr>
              <a:t>幽霊会</a:t>
            </a:r>
            <a:r>
              <a:rPr lang="en-US" altLang="ja-JP" sz="1600" dirty="0">
                <a:latin typeface="+mn-lt"/>
                <a:ea typeface="+mn-ea"/>
              </a:rPr>
              <a:t>』</a:t>
            </a:r>
            <a:r>
              <a:rPr lang="ja-JP" altLang="en-US" sz="1600" dirty="0">
                <a:latin typeface="+mn-lt"/>
                <a:ea typeface="+mn-ea"/>
              </a:rPr>
              <a:t>設立者</a:t>
            </a:r>
            <a:endParaRPr lang="en-US" altLang="ja-JP" sz="1600" dirty="0">
              <a:latin typeface="+mn-lt"/>
              <a:ea typeface="+mn-ea"/>
            </a:endParaRPr>
          </a:p>
          <a:p>
            <a:pPr fontAlgn="auto">
              <a:spcBef>
                <a:spcPts val="0"/>
              </a:spcBef>
              <a:spcAft>
                <a:spcPts val="0"/>
              </a:spcAft>
              <a:defRPr/>
            </a:pPr>
            <a:r>
              <a:rPr lang="ja-JP" altLang="en-US" sz="1600" dirty="0">
                <a:latin typeface="+mn-lt"/>
                <a:ea typeface="+mn-ea"/>
              </a:rPr>
              <a:t>・交霊術師</a:t>
            </a:r>
            <a:endParaRPr lang="en-US" altLang="ja-JP" sz="1600" dirty="0">
              <a:latin typeface="+mn-lt"/>
              <a:ea typeface="+mn-ea"/>
            </a:endParaRPr>
          </a:p>
          <a:p>
            <a:pPr fontAlgn="auto">
              <a:spcBef>
                <a:spcPts val="0"/>
              </a:spcBef>
              <a:spcAft>
                <a:spcPts val="0"/>
              </a:spcAft>
              <a:defRPr/>
            </a:pPr>
            <a:r>
              <a:rPr lang="ja-JP" altLang="en-US" sz="1600" dirty="0">
                <a:latin typeface="+mn-lt"/>
                <a:ea typeface="+mn-ea"/>
              </a:rPr>
              <a:t>・ケンブリッジ大学教授</a:t>
            </a:r>
            <a:endParaRPr lang="en-US" altLang="ja-JP" sz="1600" dirty="0">
              <a:latin typeface="+mn-lt"/>
              <a:ea typeface="+mn-ea"/>
            </a:endParaRPr>
          </a:p>
          <a:p>
            <a:pPr fontAlgn="auto">
              <a:spcBef>
                <a:spcPts val="0"/>
              </a:spcBef>
              <a:spcAft>
                <a:spcPts val="0"/>
              </a:spcAft>
              <a:defRPr/>
            </a:pPr>
            <a:r>
              <a:rPr lang="ja-JP" altLang="en-US" sz="1600" dirty="0">
                <a:latin typeface="+mn-lt"/>
                <a:ea typeface="+mn-ea"/>
              </a:rPr>
              <a:t>・人種差別主義者　</a:t>
            </a:r>
            <a:endParaRPr lang="en-US" altLang="ja-JP" sz="1600" dirty="0">
              <a:latin typeface="+mn-lt"/>
              <a:ea typeface="+mn-ea"/>
            </a:endParaRPr>
          </a:p>
          <a:p>
            <a:pPr fontAlgn="auto">
              <a:spcBef>
                <a:spcPts val="0"/>
              </a:spcBef>
              <a:spcAft>
                <a:spcPts val="0"/>
              </a:spcAft>
              <a:defRPr/>
            </a:pPr>
            <a:r>
              <a:rPr lang="ja-JP" altLang="en-US" sz="1600" dirty="0">
                <a:latin typeface="+mn-lt"/>
                <a:ea typeface="+mn-ea"/>
              </a:rPr>
              <a:t>・聖書が「神のことば」であることを否定</a:t>
            </a:r>
            <a:endParaRPr lang="en-US" altLang="ja-JP" sz="1600" dirty="0">
              <a:latin typeface="+mn-lt"/>
              <a:ea typeface="+mn-ea"/>
            </a:endParaRPr>
          </a:p>
          <a:p>
            <a:pPr fontAlgn="auto">
              <a:spcBef>
                <a:spcPts val="0"/>
              </a:spcBef>
              <a:spcAft>
                <a:spcPts val="0"/>
              </a:spcAft>
              <a:defRPr/>
            </a:pPr>
            <a:r>
              <a:rPr lang="ja-JP" altLang="en-US" sz="1600" dirty="0">
                <a:latin typeface="+mn-lt"/>
                <a:ea typeface="+mn-ea"/>
              </a:rPr>
              <a:t>・聖書の霊感を否定</a:t>
            </a:r>
            <a:endParaRPr lang="en-US" altLang="ja-JP" sz="1600" dirty="0">
              <a:latin typeface="+mn-lt"/>
              <a:ea typeface="+mn-ea"/>
            </a:endParaRPr>
          </a:p>
          <a:p>
            <a:pPr fontAlgn="auto">
              <a:spcBef>
                <a:spcPts val="0"/>
              </a:spcBef>
              <a:spcAft>
                <a:spcPts val="0"/>
              </a:spcAft>
              <a:defRPr/>
            </a:pPr>
            <a:r>
              <a:rPr lang="ja-JP" altLang="en-US" sz="1600" dirty="0">
                <a:latin typeface="+mn-lt"/>
                <a:ea typeface="+mn-ea"/>
              </a:rPr>
              <a:t>・イエス・キリストの「神性」、「あがない」を否定。　</a:t>
            </a:r>
            <a:endParaRPr lang="en-US" altLang="ja-JP" sz="1600" dirty="0">
              <a:latin typeface="+mn-lt"/>
              <a:ea typeface="+mn-ea"/>
            </a:endParaRPr>
          </a:p>
        </p:txBody>
      </p:sp>
      <p:grpSp>
        <p:nvGrpSpPr>
          <p:cNvPr id="87043" name="グループ化 25"/>
          <p:cNvGrpSpPr>
            <a:grpSpLocks/>
          </p:cNvGrpSpPr>
          <p:nvPr/>
        </p:nvGrpSpPr>
        <p:grpSpPr bwMode="auto">
          <a:xfrm>
            <a:off x="1065213" y="660400"/>
            <a:ext cx="7035800" cy="4067175"/>
            <a:chOff x="765102" y="246163"/>
            <a:chExt cx="7283530" cy="4090068"/>
          </a:xfrm>
        </p:grpSpPr>
        <p:grpSp>
          <p:nvGrpSpPr>
            <p:cNvPr id="87045" name="グループ化 8"/>
            <p:cNvGrpSpPr>
              <a:grpSpLocks/>
            </p:cNvGrpSpPr>
            <p:nvPr/>
          </p:nvGrpSpPr>
          <p:grpSpPr bwMode="auto">
            <a:xfrm>
              <a:off x="765102" y="246163"/>
              <a:ext cx="3711272" cy="4090068"/>
              <a:chOff x="765102" y="803395"/>
              <a:chExt cx="3711272" cy="4090068"/>
            </a:xfrm>
          </p:grpSpPr>
          <p:pic>
            <p:nvPicPr>
              <p:cNvPr id="87051" name="Picture 2"/>
              <p:cNvPicPr>
                <a:picLocks noChangeAspect="1" noChangeArrowheads="1"/>
              </p:cNvPicPr>
              <p:nvPr/>
            </p:nvPicPr>
            <p:blipFill>
              <a:blip r:embed="rId3"/>
              <a:srcRect/>
              <a:stretch>
                <a:fillRect/>
              </a:stretch>
            </p:blipFill>
            <p:spPr bwMode="auto">
              <a:xfrm>
                <a:off x="1149736" y="803395"/>
                <a:ext cx="3048000" cy="3654136"/>
              </a:xfrm>
              <a:prstGeom prst="rect">
                <a:avLst/>
              </a:prstGeom>
              <a:noFill/>
              <a:ln w="9525">
                <a:noFill/>
                <a:miter lim="800000"/>
                <a:headEnd/>
                <a:tailEnd/>
              </a:ln>
            </p:spPr>
          </p:pic>
          <p:sp>
            <p:nvSpPr>
              <p:cNvPr id="87052" name="テキスト ボックス 5"/>
              <p:cNvSpPr txBox="1">
                <a:spLocks noChangeArrowheads="1"/>
              </p:cNvSpPr>
              <p:nvPr/>
            </p:nvSpPr>
            <p:spPr bwMode="auto">
              <a:xfrm>
                <a:off x="765102" y="4524131"/>
                <a:ext cx="3711272" cy="369332"/>
              </a:xfrm>
              <a:prstGeom prst="rect">
                <a:avLst/>
              </a:prstGeom>
              <a:noFill/>
              <a:ln w="9525">
                <a:noFill/>
                <a:miter lim="800000"/>
                <a:headEnd/>
                <a:tailEnd/>
              </a:ln>
            </p:spPr>
            <p:txBody>
              <a:bodyPr wrap="none">
                <a:spAutoFit/>
              </a:bodyPr>
              <a:lstStyle/>
              <a:p>
                <a:r>
                  <a:rPr lang="en-US" altLang="ja-JP">
                    <a:latin typeface="Calibri" pitchFamily="34" charset="0"/>
                  </a:rPr>
                  <a:t>B</a:t>
                </a:r>
                <a:r>
                  <a:rPr lang="ja-JP" altLang="en-US">
                    <a:latin typeface="Calibri" pitchFamily="34" charset="0"/>
                  </a:rPr>
                  <a:t>・</a:t>
                </a:r>
                <a:r>
                  <a:rPr lang="en-US" altLang="ja-JP">
                    <a:latin typeface="Calibri" pitchFamily="34" charset="0"/>
                  </a:rPr>
                  <a:t>F</a:t>
                </a:r>
                <a:r>
                  <a:rPr lang="ja-JP" altLang="en-US">
                    <a:latin typeface="Calibri" pitchFamily="34" charset="0"/>
                  </a:rPr>
                  <a:t>・ウェストコット</a:t>
                </a:r>
                <a:r>
                  <a:rPr lang="en-US" altLang="ja-JP">
                    <a:latin typeface="Calibri" pitchFamily="34" charset="0"/>
                  </a:rPr>
                  <a:t>(1825</a:t>
                </a:r>
                <a:r>
                  <a:rPr lang="ja-JP" altLang="en-US">
                    <a:latin typeface="Calibri" pitchFamily="34" charset="0"/>
                  </a:rPr>
                  <a:t>年～</a:t>
                </a:r>
                <a:r>
                  <a:rPr lang="en-US" altLang="ja-JP">
                    <a:latin typeface="Calibri" pitchFamily="34" charset="0"/>
                  </a:rPr>
                  <a:t>1903</a:t>
                </a:r>
                <a:r>
                  <a:rPr lang="ja-JP" altLang="en-US">
                    <a:latin typeface="Calibri" pitchFamily="34" charset="0"/>
                  </a:rPr>
                  <a:t>年）</a:t>
                </a:r>
              </a:p>
            </p:txBody>
          </p:sp>
        </p:grpSp>
        <p:grpSp>
          <p:nvGrpSpPr>
            <p:cNvPr id="87046" name="グループ化 9"/>
            <p:cNvGrpSpPr>
              <a:grpSpLocks/>
            </p:cNvGrpSpPr>
            <p:nvPr/>
          </p:nvGrpSpPr>
          <p:grpSpPr bwMode="auto">
            <a:xfrm>
              <a:off x="4780107" y="260890"/>
              <a:ext cx="3268525" cy="4061122"/>
              <a:chOff x="5089815" y="818122"/>
              <a:chExt cx="3268525" cy="4061122"/>
            </a:xfrm>
          </p:grpSpPr>
          <p:pic>
            <p:nvPicPr>
              <p:cNvPr id="87049" name="Picture 3"/>
              <p:cNvPicPr>
                <a:picLocks noChangeAspect="1" noChangeArrowheads="1"/>
              </p:cNvPicPr>
              <p:nvPr/>
            </p:nvPicPr>
            <p:blipFill>
              <a:blip r:embed="rId4"/>
              <a:srcRect/>
              <a:stretch>
                <a:fillRect/>
              </a:stretch>
            </p:blipFill>
            <p:spPr bwMode="auto">
              <a:xfrm>
                <a:off x="5103380" y="818122"/>
                <a:ext cx="2912088" cy="3640110"/>
              </a:xfrm>
              <a:prstGeom prst="rect">
                <a:avLst/>
              </a:prstGeom>
              <a:noFill/>
              <a:ln w="9525">
                <a:noFill/>
                <a:miter lim="800000"/>
                <a:headEnd/>
                <a:tailEnd/>
              </a:ln>
            </p:spPr>
          </p:pic>
          <p:sp>
            <p:nvSpPr>
              <p:cNvPr id="87050" name="正方形/長方形 7"/>
              <p:cNvSpPr>
                <a:spLocks noChangeArrowheads="1"/>
              </p:cNvSpPr>
              <p:nvPr/>
            </p:nvSpPr>
            <p:spPr bwMode="auto">
              <a:xfrm>
                <a:off x="5089815" y="4509912"/>
                <a:ext cx="3268525" cy="369332"/>
              </a:xfrm>
              <a:prstGeom prst="rect">
                <a:avLst/>
              </a:prstGeom>
              <a:noFill/>
              <a:ln w="9525">
                <a:noFill/>
                <a:miter lim="800000"/>
                <a:headEnd/>
                <a:tailEnd/>
              </a:ln>
            </p:spPr>
            <p:txBody>
              <a:bodyPr>
                <a:spAutoFit/>
              </a:bodyPr>
              <a:lstStyle/>
              <a:p>
                <a:r>
                  <a:rPr lang="en-US" altLang="ja-JP">
                    <a:latin typeface="Calibri" pitchFamily="34" charset="0"/>
                  </a:rPr>
                  <a:t>F.J.A.</a:t>
                </a:r>
                <a:r>
                  <a:rPr lang="ja-JP" altLang="en-US">
                    <a:latin typeface="Calibri" pitchFamily="34" charset="0"/>
                  </a:rPr>
                  <a:t>ホート （</a:t>
                </a:r>
                <a:r>
                  <a:rPr lang="en-US" altLang="ja-JP">
                    <a:latin typeface="Calibri" pitchFamily="34" charset="0"/>
                  </a:rPr>
                  <a:t>1828</a:t>
                </a:r>
                <a:r>
                  <a:rPr lang="ja-JP" altLang="en-US">
                    <a:latin typeface="Calibri" pitchFamily="34" charset="0"/>
                  </a:rPr>
                  <a:t>年～</a:t>
                </a:r>
                <a:r>
                  <a:rPr lang="en-US" altLang="ja-JP">
                    <a:latin typeface="Calibri" pitchFamily="34" charset="0"/>
                  </a:rPr>
                  <a:t>1892</a:t>
                </a:r>
                <a:r>
                  <a:rPr lang="ja-JP" altLang="en-US">
                    <a:latin typeface="Calibri" pitchFamily="34" charset="0"/>
                  </a:rPr>
                  <a:t>年）</a:t>
                </a:r>
              </a:p>
            </p:txBody>
          </p:sp>
        </p:grpSp>
        <p:sp>
          <p:nvSpPr>
            <p:cNvPr id="87047" name="テキスト ボックス 21"/>
            <p:cNvSpPr txBox="1">
              <a:spLocks noChangeArrowheads="1"/>
            </p:cNvSpPr>
            <p:nvPr/>
          </p:nvSpPr>
          <p:spPr bwMode="auto">
            <a:xfrm rot="-5400000">
              <a:off x="-426602" y="1942722"/>
              <a:ext cx="2752741" cy="369332"/>
            </a:xfrm>
            <a:prstGeom prst="rect">
              <a:avLst/>
            </a:prstGeom>
            <a:noFill/>
            <a:ln w="9525">
              <a:noFill/>
              <a:miter lim="800000"/>
              <a:headEnd/>
              <a:tailEnd/>
            </a:ln>
          </p:spPr>
          <p:txBody>
            <a:bodyPr wrap="none">
              <a:spAutoFit/>
            </a:bodyPr>
            <a:lstStyle/>
            <a:p>
              <a:r>
                <a:rPr lang="en-US" altLang="ja-JP">
                  <a:latin typeface="Verdana" pitchFamily="34" charset="0"/>
                </a:rPr>
                <a:t>Brooke Foss Westcott </a:t>
              </a:r>
              <a:endParaRPr lang="ja-JP" altLang="en-US">
                <a:latin typeface="Verdana" pitchFamily="34" charset="0"/>
              </a:endParaRPr>
            </a:p>
          </p:txBody>
        </p:sp>
        <p:sp>
          <p:nvSpPr>
            <p:cNvPr id="87048" name="テキスト ボックス 30"/>
            <p:cNvSpPr txBox="1">
              <a:spLocks noChangeArrowheads="1"/>
            </p:cNvSpPr>
            <p:nvPr/>
          </p:nvSpPr>
          <p:spPr bwMode="auto">
            <a:xfrm rot="-5400000">
              <a:off x="2947329" y="1888565"/>
              <a:ext cx="3296223" cy="369332"/>
            </a:xfrm>
            <a:prstGeom prst="rect">
              <a:avLst/>
            </a:prstGeom>
            <a:noFill/>
            <a:ln w="9525">
              <a:noFill/>
              <a:miter lim="800000"/>
              <a:headEnd/>
              <a:tailEnd/>
            </a:ln>
          </p:spPr>
          <p:txBody>
            <a:bodyPr wrap="none">
              <a:spAutoFit/>
            </a:bodyPr>
            <a:lstStyle/>
            <a:p>
              <a:r>
                <a:rPr lang="en-US" altLang="ja-JP">
                  <a:latin typeface="Verdana" pitchFamily="34" charset="0"/>
                </a:rPr>
                <a:t>Fenton John Anthony Hort </a:t>
              </a:r>
              <a:endParaRPr lang="ja-JP" altLang="en-US">
                <a:latin typeface="Verdana" pitchFamily="34" charset="0"/>
              </a:endParaRPr>
            </a:p>
          </p:txBody>
        </p:sp>
      </p:grpSp>
      <p:sp>
        <p:nvSpPr>
          <p:cNvPr id="27" name="正方形/長方形 26"/>
          <p:cNvSpPr/>
          <p:nvPr/>
        </p:nvSpPr>
        <p:spPr>
          <a:xfrm>
            <a:off x="755650" y="74613"/>
            <a:ext cx="7920038" cy="4445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ja-JP" altLang="en-US" dirty="0"/>
              <a:t>現代聖書翻訳の父と謳われてきたウエストコットとホートの正体</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881063" y="188913"/>
            <a:ext cx="7273925" cy="576262"/>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ja-JP" altLang="en-US" dirty="0"/>
              <a:t>教会は、そのほとんどすべての時期（</a:t>
            </a:r>
            <a:r>
              <a:rPr lang="en-US" altLang="ja-JP" dirty="0"/>
              <a:t>1900</a:t>
            </a:r>
            <a:r>
              <a:rPr lang="ja-JP" altLang="en-US" dirty="0"/>
              <a:t>年）、ビザンチン型テキスト＝マジョリティ・テキスト（多数派本文）を使用してきた。</a:t>
            </a:r>
          </a:p>
        </p:txBody>
      </p:sp>
      <p:sp>
        <p:nvSpPr>
          <p:cNvPr id="13" name="正方形/長方形 12"/>
          <p:cNvSpPr/>
          <p:nvPr/>
        </p:nvSpPr>
        <p:spPr>
          <a:xfrm>
            <a:off x="881063" y="1082675"/>
            <a:ext cx="7273925" cy="57626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fontAlgn="auto">
              <a:spcBef>
                <a:spcPts val="0"/>
              </a:spcBef>
              <a:spcAft>
                <a:spcPts val="0"/>
              </a:spcAft>
              <a:defRPr/>
            </a:pPr>
            <a:r>
              <a:rPr lang="ja-JP" altLang="en-US" dirty="0"/>
              <a:t>ウェストコットとホートが、アレキサンドリア型テキスト（</a:t>
            </a:r>
            <a:r>
              <a:rPr lang="en-US" altLang="ja-JP" dirty="0" err="1"/>
              <a:t>Vaticanus</a:t>
            </a:r>
            <a:r>
              <a:rPr lang="en-US" altLang="ja-JP" dirty="0"/>
              <a:t> (Codex B)</a:t>
            </a:r>
            <a:r>
              <a:rPr lang="ja-JP" altLang="en-US" dirty="0"/>
              <a:t>と</a:t>
            </a:r>
            <a:r>
              <a:rPr lang="en-US" altLang="ja-JP" dirty="0" err="1"/>
              <a:t>Sinaiticus</a:t>
            </a:r>
            <a:r>
              <a:rPr lang="en-US" altLang="ja-JP" dirty="0"/>
              <a:t>(Codex Aleph)</a:t>
            </a:r>
            <a:r>
              <a:rPr lang="ja-JP" altLang="en-US" dirty="0"/>
              <a:t>）を底本とする翻訳を主張。</a:t>
            </a:r>
          </a:p>
        </p:txBody>
      </p:sp>
      <p:sp>
        <p:nvSpPr>
          <p:cNvPr id="15" name="正方形/長方形 14"/>
          <p:cNvSpPr/>
          <p:nvPr/>
        </p:nvSpPr>
        <p:spPr>
          <a:xfrm>
            <a:off x="877888" y="1971675"/>
            <a:ext cx="7272337" cy="93503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fontAlgn="auto">
              <a:spcBef>
                <a:spcPts val="0"/>
              </a:spcBef>
              <a:spcAft>
                <a:spcPts val="0"/>
              </a:spcAft>
              <a:defRPr/>
            </a:pPr>
            <a:r>
              <a:rPr lang="ja-JP" altLang="en-US" dirty="0"/>
              <a:t>理由は、アレキサンドリア型のほうが古いから。→ネストレが現代聖書の底本に→フリーメイソンのロックマンが作ったロックマン財団を通じてほとんどの翻訳聖書がアレキサンドリア型テキストで翻訳される。</a:t>
            </a:r>
          </a:p>
        </p:txBody>
      </p:sp>
      <p:sp>
        <p:nvSpPr>
          <p:cNvPr id="16" name="正方形/長方形 15">
            <a:hlinkClick r:id="rId4"/>
          </p:cNvPr>
          <p:cNvSpPr/>
          <p:nvPr/>
        </p:nvSpPr>
        <p:spPr>
          <a:xfrm>
            <a:off x="877888" y="3211513"/>
            <a:ext cx="7272337" cy="57467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fontAlgn="auto">
              <a:spcBef>
                <a:spcPts val="0"/>
              </a:spcBef>
              <a:spcAft>
                <a:spcPts val="0"/>
              </a:spcAft>
              <a:defRPr/>
            </a:pPr>
            <a:r>
              <a:rPr lang="ja-JP" altLang="en-US" dirty="0"/>
              <a:t>しかし、最近、初代教会の教父たちがビザンチン型から引用していることが明らかになった。</a:t>
            </a:r>
            <a:r>
              <a:rPr lang="en-US" altLang="ja-JP" dirty="0"/>
              <a:t>By </a:t>
            </a:r>
            <a:r>
              <a:rPr lang="en-US" altLang="ja-JP" b="1" dirty="0"/>
              <a:t>David L. Brown, </a:t>
            </a:r>
            <a:r>
              <a:rPr lang="en-US" altLang="ja-JP" b="1" dirty="0" err="1"/>
              <a:t>Ph.D</a:t>
            </a:r>
            <a:endParaRPr lang="ja-JP" altLang="en-US" dirty="0"/>
          </a:p>
        </p:txBody>
      </p:sp>
      <p:sp>
        <p:nvSpPr>
          <p:cNvPr id="7" name="Rectangle 1"/>
          <p:cNvSpPr>
            <a:spLocks noChangeArrowheads="1"/>
          </p:cNvSpPr>
          <p:nvPr/>
        </p:nvSpPr>
        <p:spPr bwMode="auto">
          <a:xfrm>
            <a:off x="877888" y="4151313"/>
            <a:ext cx="7277100" cy="2298700"/>
          </a:xfrm>
          <a:prstGeom prst="rect">
            <a:avLst/>
          </a:prstGeom>
          <a:ln/>
        </p:spPr>
        <p:style>
          <a:lnRef idx="1">
            <a:schemeClr val="dk1"/>
          </a:lnRef>
          <a:fillRef idx="2">
            <a:schemeClr val="dk1"/>
          </a:fillRef>
          <a:effectRef idx="1">
            <a:schemeClr val="dk1"/>
          </a:effectRef>
          <a:fontRef idx="minor">
            <a:schemeClr val="dk1"/>
          </a:fontRef>
        </p:style>
        <p:txBody>
          <a:bodyPr anchor="ctr">
            <a:spAutoFit/>
          </a:bodyPr>
          <a:lstStyle/>
          <a:p>
            <a:pPr>
              <a:defRPr/>
            </a:pPr>
            <a:r>
              <a:rPr lang="ja-JP" altLang="en-US">
                <a:solidFill>
                  <a:schemeClr val="tx1"/>
                </a:solidFill>
                <a:latin typeface="Arial" charset="0"/>
              </a:rPr>
              <a:t>フロイド・Ｎ・ジョーンズ博士は写本を四つに分類しています。すなわち、（１）８８のパピルス紙写本と、（２）２６７の大文字写本、（３）２７６４の小文字写本、そして（４）２１４３のギリシャ語聖句集（聖句を含む写本）です。</a:t>
            </a:r>
            <a:br>
              <a:rPr lang="ja-JP" altLang="en-US">
                <a:solidFill>
                  <a:schemeClr val="tx1"/>
                </a:solidFill>
                <a:latin typeface="Arial" charset="0"/>
              </a:rPr>
            </a:br>
            <a:r>
              <a:rPr lang="ja-JP" altLang="en-US">
                <a:solidFill>
                  <a:schemeClr val="tx1"/>
                </a:solidFill>
                <a:latin typeface="Arial" charset="0"/>
              </a:rPr>
              <a:t>　</a:t>
            </a:r>
            <a:r>
              <a:rPr lang="ja-JP" altLang="en-US">
                <a:solidFill>
                  <a:srgbClr val="0000FF"/>
                </a:solidFill>
                <a:latin typeface="Arial" charset="0"/>
              </a:rPr>
              <a:t>この合計５２６２の写本のうち、５２１７の写本が多数派本文（ＴＲ）を支持しています！</a:t>
            </a:r>
            <a:r>
              <a:rPr lang="ja-JP" altLang="en-US" sz="1700">
                <a:solidFill>
                  <a:schemeClr val="tx1"/>
                </a:solidFill>
                <a:latin typeface="Arial" charset="0"/>
              </a:rPr>
              <a:t>（同書第一章）</a:t>
            </a:r>
            <a:r>
              <a:rPr lang="ja-JP" altLang="en-US" sz="1100">
                <a:solidFill>
                  <a:schemeClr val="tx1"/>
                </a:solidFill>
                <a:latin typeface="Arial" charset="0"/>
              </a:rPr>
              <a:t/>
            </a:r>
            <a:br>
              <a:rPr lang="ja-JP" altLang="en-US" sz="1100">
                <a:solidFill>
                  <a:schemeClr val="tx1"/>
                </a:solidFill>
                <a:latin typeface="Arial" charset="0"/>
              </a:rPr>
            </a:br>
            <a:r>
              <a:rPr lang="ja-JP" altLang="en-US" sz="1100">
                <a:solidFill>
                  <a:schemeClr val="tx1"/>
                </a:solidFill>
                <a:latin typeface="Arial" charset="0"/>
              </a:rPr>
              <a:t>　</a:t>
            </a:r>
            <a:r>
              <a:rPr lang="ja-JP" altLang="en-US">
                <a:solidFill>
                  <a:srgbClr val="000000"/>
                </a:solidFill>
                <a:latin typeface="Arial" charset="0"/>
              </a:rPr>
              <a:t>したがって、正確に言えば、</a:t>
            </a:r>
            <a:r>
              <a:rPr lang="ja-JP" altLang="ja-JP">
                <a:solidFill>
                  <a:srgbClr val="FF0000"/>
                </a:solidFill>
                <a:latin typeface="Arial" charset="0"/>
              </a:rPr>
              <a:t>99</a:t>
            </a:r>
            <a:r>
              <a:rPr lang="ja-JP" altLang="en-US">
                <a:solidFill>
                  <a:srgbClr val="FF0000"/>
                </a:solidFill>
                <a:latin typeface="Arial" charset="0"/>
              </a:rPr>
              <a:t>・</a:t>
            </a:r>
            <a:r>
              <a:rPr lang="ja-JP" altLang="ja-JP">
                <a:solidFill>
                  <a:srgbClr val="FF0000"/>
                </a:solidFill>
                <a:latin typeface="Arial" charset="0"/>
              </a:rPr>
              <a:t>14</a:t>
            </a:r>
            <a:r>
              <a:rPr lang="ja-JP" altLang="en-US">
                <a:solidFill>
                  <a:srgbClr val="FF0000"/>
                </a:solidFill>
                <a:latin typeface="Arial" charset="0"/>
              </a:rPr>
              <a:t>％以上</a:t>
            </a:r>
            <a:r>
              <a:rPr lang="ja-JP" altLang="en-US">
                <a:solidFill>
                  <a:schemeClr val="tx1"/>
                </a:solidFill>
                <a:latin typeface="Arial" charset="0"/>
              </a:rPr>
              <a:t>です。他方のネストレ版本文を支持する写本は、</a:t>
            </a:r>
            <a:r>
              <a:rPr lang="ja-JP" altLang="en-US">
                <a:solidFill>
                  <a:srgbClr val="FF0000"/>
                </a:solidFill>
                <a:latin typeface="Arial" charset="0"/>
              </a:rPr>
              <a:t>０・</a:t>
            </a:r>
            <a:r>
              <a:rPr lang="ja-JP" altLang="ja-JP">
                <a:solidFill>
                  <a:srgbClr val="FF0000"/>
                </a:solidFill>
                <a:latin typeface="Arial" charset="0"/>
              </a:rPr>
              <a:t>86</a:t>
            </a:r>
            <a:r>
              <a:rPr lang="ja-JP" altLang="en-US">
                <a:solidFill>
                  <a:srgbClr val="FF0000"/>
                </a:solidFill>
                <a:latin typeface="Arial" charset="0"/>
              </a:rPr>
              <a:t>％未満</a:t>
            </a:r>
            <a:r>
              <a:rPr lang="ja-JP" altLang="en-US">
                <a:solidFill>
                  <a:schemeClr val="tx1"/>
                </a:solidFill>
                <a:latin typeface="Arial" charset="0"/>
              </a:rPr>
              <a:t>です！ </a:t>
            </a:r>
            <a:endParaRPr lang="en-US" altLang="ja-JP">
              <a:solidFill>
                <a:schemeClr val="tx1"/>
              </a:solidFill>
              <a:latin typeface="Arial" charset="0"/>
            </a:endParaRPr>
          </a:p>
          <a:p>
            <a:pPr>
              <a:defRPr/>
            </a:pPr>
            <a:r>
              <a:rPr lang="en-US" altLang="ja-JP">
                <a:solidFill>
                  <a:srgbClr val="000000"/>
                </a:solidFill>
                <a:latin typeface="Arial" charset="0"/>
                <a:hlinkClick r:id="rId5"/>
              </a:rPr>
              <a:t>http://www.bible-jp.com/ss/dochira.html</a:t>
            </a:r>
            <a:endParaRPr lang="ja-JP" altLang="ja-JP">
              <a:solidFill>
                <a:schemeClr val="tx1"/>
              </a:solidFill>
              <a:latin typeface="Arial" charset="0"/>
            </a:endParaRPr>
          </a:p>
        </p:txBody>
      </p:sp>
      <p:graphicFrame>
        <p:nvGraphicFramePr>
          <p:cNvPr id="89098" name="Object 10"/>
          <p:cNvGraphicFramePr>
            <a:graphicFrameLocks noChangeAspect="1"/>
          </p:cNvGraphicFramePr>
          <p:nvPr/>
        </p:nvGraphicFramePr>
        <p:xfrm>
          <a:off x="395288" y="1341438"/>
          <a:ext cx="8229600" cy="4143375"/>
        </p:xfrm>
        <a:graphic>
          <a:graphicData uri="http://schemas.openxmlformats.org/presentationml/2006/ole">
            <p:oleObj spid="_x0000_s89098" name="グラフ" r:id="rId6" imgW="8229600" imgH="4143375" progId="Excel.Chart.8">
              <p:embed/>
            </p:oleObj>
          </a:graphicData>
        </a:graphic>
      </p:graphicFrame>
      <p:sp>
        <p:nvSpPr>
          <p:cNvPr id="5" name="六角形 4"/>
          <p:cNvSpPr/>
          <p:nvPr/>
        </p:nvSpPr>
        <p:spPr>
          <a:xfrm>
            <a:off x="528935" y="227024"/>
            <a:ext cx="7992887" cy="6197133"/>
          </a:xfrm>
          <a:prstGeom prst="hexagon">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r>
              <a:rPr lang="en-US" altLang="ja-JP" sz="5400" dirty="0">
                <a:solidFill>
                  <a:srgbClr val="FF0000"/>
                </a:solidFill>
              </a:rPr>
              <a:t>99.14%</a:t>
            </a:r>
            <a:r>
              <a:rPr lang="ja-JP" altLang="en-US" sz="5400" dirty="0">
                <a:solidFill>
                  <a:srgbClr val="FF0000"/>
                </a:solidFill>
              </a:rPr>
              <a:t>以上</a:t>
            </a:r>
            <a:r>
              <a:rPr lang="ja-JP" altLang="en-US" sz="5400" dirty="0"/>
              <a:t>の写本と一致する本文よりも、</a:t>
            </a:r>
            <a:r>
              <a:rPr lang="en-US" altLang="ja-JP" sz="5400" dirty="0">
                <a:solidFill>
                  <a:srgbClr val="FF0000"/>
                </a:solidFill>
              </a:rPr>
              <a:t>0.86%</a:t>
            </a:r>
            <a:r>
              <a:rPr lang="ja-JP" altLang="en-US" sz="5400" dirty="0">
                <a:solidFill>
                  <a:srgbClr val="FF0000"/>
                </a:solidFill>
              </a:rPr>
              <a:t>未満</a:t>
            </a:r>
            <a:r>
              <a:rPr lang="ja-JP" altLang="en-US" sz="5400" dirty="0"/>
              <a:t>と一致するネストレ本文がいいのか？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9098"/>
                                        </p:tgtEl>
                                        <p:attrNameLst>
                                          <p:attrName>style.visibility</p:attrName>
                                        </p:attrNameLst>
                                      </p:cBhvr>
                                      <p:to>
                                        <p:strVal val="visible"/>
                                      </p:to>
                                    </p:set>
                                    <p:animEffect transition="in" filter="checkerboard(across)">
                                      <p:cBhvr>
                                        <p:cTn id="7" dur="500"/>
                                        <p:tgtEl>
                                          <p:spTgt spid="8909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8909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5"/>
          <p:cNvSpPr>
            <a:spLocks noChangeArrowheads="1"/>
          </p:cNvSpPr>
          <p:nvPr/>
        </p:nvSpPr>
        <p:spPr bwMode="auto">
          <a:xfrm>
            <a:off x="900113" y="404813"/>
            <a:ext cx="7345362" cy="6116637"/>
          </a:xfrm>
          <a:prstGeom prst="rect">
            <a:avLst/>
          </a:prstGeom>
          <a:solidFill>
            <a:srgbClr val="FFFF99"/>
          </a:solidFill>
          <a:ln w="9525">
            <a:noFill/>
            <a:miter lim="800000"/>
            <a:headEnd/>
            <a:tailEnd/>
          </a:ln>
        </p:spPr>
        <p:txBody>
          <a:bodyPr>
            <a:spAutoFit/>
          </a:bodyPr>
          <a:lstStyle/>
          <a:p>
            <a:r>
              <a:rPr lang="ja-JP" altLang="en-US" sz="1200"/>
              <a:t>たとえば、マタイ</a:t>
            </a:r>
            <a:r>
              <a:rPr lang="en-US" altLang="ja-JP" sz="1200"/>
              <a:t>8 </a:t>
            </a:r>
            <a:r>
              <a:rPr lang="ja-JP" altLang="en-US" sz="1200"/>
              <a:t>章</a:t>
            </a:r>
            <a:r>
              <a:rPr lang="en-US" altLang="ja-JP" sz="1200"/>
              <a:t>29 </a:t>
            </a:r>
            <a:r>
              <a:rPr lang="ja-JP" altLang="en-US" sz="1200"/>
              <a:t>節を見よう。</a:t>
            </a:r>
          </a:p>
          <a:p>
            <a:endParaRPr lang="ja-JP" altLang="en-US" sz="1200"/>
          </a:p>
          <a:p>
            <a:r>
              <a:rPr lang="en-US" altLang="ja-JP" sz="1200"/>
              <a:t>King James Version </a:t>
            </a:r>
            <a:r>
              <a:rPr lang="ja-JP" altLang="en-US" sz="1200"/>
              <a:t>では、イエスの御名がきちんと入っている。</a:t>
            </a:r>
          </a:p>
          <a:p>
            <a:endParaRPr lang="en-US" altLang="ja-JP" sz="1200"/>
          </a:p>
          <a:p>
            <a:pPr lvl="1"/>
            <a:r>
              <a:rPr lang="en-US" altLang="ja-JP" sz="1200" b="1"/>
              <a:t>And, behold, they cried out, saying, What have we to do with thee, </a:t>
            </a:r>
            <a:r>
              <a:rPr lang="en-US" altLang="ja-JP" sz="1200" b="1">
                <a:solidFill>
                  <a:schemeClr val="accent2"/>
                </a:solidFill>
              </a:rPr>
              <a:t>Jesus</a:t>
            </a:r>
            <a:r>
              <a:rPr lang="en-US" altLang="ja-JP" sz="1200" b="1"/>
              <a:t>,</a:t>
            </a:r>
          </a:p>
          <a:p>
            <a:pPr lvl="1"/>
            <a:r>
              <a:rPr lang="en-US" altLang="ja-JP" sz="1200" b="1">
                <a:solidFill>
                  <a:schemeClr val="accent2"/>
                </a:solidFill>
              </a:rPr>
              <a:t>thou</a:t>
            </a:r>
            <a:r>
              <a:rPr lang="en-US" altLang="ja-JP" sz="1200" b="1"/>
              <a:t> </a:t>
            </a:r>
            <a:r>
              <a:rPr lang="en-US" altLang="ja-JP" sz="1200" b="1">
                <a:solidFill>
                  <a:schemeClr val="accent2"/>
                </a:solidFill>
              </a:rPr>
              <a:t>Son of God</a:t>
            </a:r>
            <a:r>
              <a:rPr lang="ja-JP" altLang="en-US" sz="1200" b="1"/>
              <a:t>（汝神の子イエス）</a:t>
            </a:r>
            <a:r>
              <a:rPr lang="en-US" altLang="ja-JP" sz="1200" b="1"/>
              <a:t>? art thou come hither to torment us</a:t>
            </a:r>
          </a:p>
          <a:p>
            <a:pPr lvl="1"/>
            <a:r>
              <a:rPr lang="en-US" altLang="ja-JP" sz="1200" b="1"/>
              <a:t>before the time?</a:t>
            </a:r>
          </a:p>
          <a:p>
            <a:endParaRPr lang="ja-JP" altLang="en-US" sz="1200" b="1"/>
          </a:p>
          <a:p>
            <a:r>
              <a:rPr lang="ja-JP" altLang="en-US" sz="1200"/>
              <a:t>しかし、</a:t>
            </a:r>
            <a:r>
              <a:rPr lang="en-US" altLang="ja-JP" sz="1200"/>
              <a:t>New International Version </a:t>
            </a:r>
            <a:r>
              <a:rPr lang="ja-JP" altLang="en-US" sz="1200"/>
              <a:t>では、省略されている。</a:t>
            </a:r>
          </a:p>
          <a:p>
            <a:endParaRPr lang="en-US" altLang="ja-JP" sz="1200"/>
          </a:p>
          <a:p>
            <a:pPr lvl="1"/>
            <a:r>
              <a:rPr lang="en-US" altLang="ja-JP" sz="1200" b="1"/>
              <a:t>"What do you want with us, </a:t>
            </a:r>
            <a:r>
              <a:rPr lang="en-US" altLang="ja-JP" sz="1200" b="1">
                <a:solidFill>
                  <a:schemeClr val="accent2"/>
                </a:solidFill>
              </a:rPr>
              <a:t>Son of God</a:t>
            </a:r>
            <a:r>
              <a:rPr lang="ja-JP" altLang="en-US" sz="1200" b="1"/>
              <a:t>（神の子）</a:t>
            </a:r>
            <a:r>
              <a:rPr lang="en-US" altLang="ja-JP" sz="1200" b="1"/>
              <a:t>?" they shouted. "Have</a:t>
            </a:r>
          </a:p>
          <a:p>
            <a:pPr lvl="1"/>
            <a:r>
              <a:rPr lang="en-US" altLang="ja-JP" sz="1200" b="1"/>
              <a:t>you come here to torture us before the appointed time?"</a:t>
            </a:r>
          </a:p>
          <a:p>
            <a:endParaRPr lang="en-US" altLang="ja-JP" sz="1200" b="1"/>
          </a:p>
          <a:p>
            <a:r>
              <a:rPr lang="en-US" altLang="ja-JP" sz="1200"/>
              <a:t>New American Standard Bible </a:t>
            </a:r>
            <a:r>
              <a:rPr lang="ja-JP" altLang="en-US" sz="1200"/>
              <a:t>でも省略されている。</a:t>
            </a:r>
          </a:p>
          <a:p>
            <a:endParaRPr lang="ja-JP" altLang="en-US" sz="1200"/>
          </a:p>
          <a:p>
            <a:pPr lvl="1"/>
            <a:r>
              <a:rPr lang="en-US" altLang="ja-JP" sz="1200" b="1"/>
              <a:t>And they cried out, saying, "(A)What business do we have with each other,</a:t>
            </a:r>
          </a:p>
          <a:p>
            <a:pPr lvl="1"/>
            <a:r>
              <a:rPr lang="en-US" altLang="ja-JP" sz="1200" b="1">
                <a:solidFill>
                  <a:schemeClr val="accent2"/>
                </a:solidFill>
              </a:rPr>
              <a:t>Son of God</a:t>
            </a:r>
            <a:r>
              <a:rPr lang="ja-JP" altLang="en-US" sz="1200" b="1"/>
              <a:t>（神の子）</a:t>
            </a:r>
            <a:r>
              <a:rPr lang="en-US" altLang="ja-JP" sz="1200" b="1"/>
              <a:t>? Have You come here to torment us before the time?"</a:t>
            </a:r>
          </a:p>
          <a:p>
            <a:endParaRPr lang="ja-JP" altLang="en-US" sz="1200" b="1"/>
          </a:p>
          <a:p>
            <a:r>
              <a:rPr lang="ja-JP" altLang="en-US" sz="1200"/>
              <a:t>ちなみに、現代聖書翻訳の影響を受けた日本語訳にも同じ現象が見られる。</a:t>
            </a:r>
          </a:p>
          <a:p>
            <a:endParaRPr lang="ja-JP" altLang="en-US" sz="1200"/>
          </a:p>
          <a:p>
            <a:pPr lvl="1"/>
            <a:r>
              <a:rPr lang="ja-JP" altLang="en-US" sz="1200" b="1"/>
              <a:t>すると、見よ、彼らはわめいて言った。「</a:t>
            </a:r>
            <a:r>
              <a:rPr lang="ja-JP" altLang="en-US" sz="1200" b="1">
                <a:solidFill>
                  <a:schemeClr val="accent2"/>
                </a:solidFill>
              </a:rPr>
              <a:t>神の子よ。</a:t>
            </a:r>
            <a:r>
              <a:rPr lang="ja-JP" altLang="en-US" sz="1200" b="1"/>
              <a:t>いったい私たちに何を</a:t>
            </a:r>
          </a:p>
          <a:p>
            <a:pPr lvl="1"/>
            <a:r>
              <a:rPr lang="ja-JP" altLang="en-US" sz="1200" b="1"/>
              <a:t>しようというのです。まだその時ではないのに、もう私たちを苦しめに来ら</a:t>
            </a:r>
          </a:p>
          <a:p>
            <a:pPr lvl="1"/>
            <a:r>
              <a:rPr lang="ja-JP" altLang="en-US" sz="1200" b="1"/>
              <a:t>れたのですか。」（新改訳）</a:t>
            </a:r>
          </a:p>
          <a:p>
            <a:endParaRPr lang="ja-JP" altLang="en-US" sz="1200" b="1"/>
          </a:p>
          <a:p>
            <a:pPr lvl="1"/>
            <a:r>
              <a:rPr lang="ja-JP" altLang="en-US" sz="1200" b="1"/>
              <a:t>突然、彼らは叫んだ。「</a:t>
            </a:r>
            <a:r>
              <a:rPr lang="ja-JP" altLang="en-US" sz="1200" b="1">
                <a:solidFill>
                  <a:schemeClr val="accent2"/>
                </a:solidFill>
              </a:rPr>
              <a:t>神の子</a:t>
            </a:r>
            <a:r>
              <a:rPr lang="ja-JP" altLang="en-US" sz="1200" b="1"/>
              <a:t>、かまわないでくれ。まだ、その時ではない</a:t>
            </a:r>
          </a:p>
          <a:p>
            <a:pPr lvl="1"/>
            <a:r>
              <a:rPr lang="ja-JP" altLang="en-US" sz="1200" b="1"/>
              <a:t>のにここに来て、我々を苦しめるのか。」（新共同訳）</a:t>
            </a:r>
          </a:p>
          <a:p>
            <a:pPr lvl="1"/>
            <a:endParaRPr lang="ja-JP" altLang="en-US" sz="1200" b="1"/>
          </a:p>
          <a:p>
            <a:pPr lvl="1"/>
            <a:r>
              <a:rPr lang="ja-JP" altLang="en-US" sz="1200" b="1"/>
              <a:t>すると突然、彼らは叫んで言った、「</a:t>
            </a:r>
            <a:r>
              <a:rPr lang="ja-JP" altLang="en-US" sz="1200" b="1">
                <a:solidFill>
                  <a:schemeClr val="accent2"/>
                </a:solidFill>
              </a:rPr>
              <a:t>神の子よ</a:t>
            </a:r>
            <a:r>
              <a:rPr lang="ja-JP" altLang="en-US" sz="1200" b="1"/>
              <a:t>、あなたはわたしどもとなん</a:t>
            </a:r>
          </a:p>
          <a:p>
            <a:pPr lvl="1"/>
            <a:r>
              <a:rPr lang="ja-JP" altLang="en-US" sz="1200" b="1"/>
              <a:t>の係わりがあるのです。まだその時ではないのに、ここにきて、わたしども</a:t>
            </a:r>
          </a:p>
          <a:p>
            <a:pPr lvl="1"/>
            <a:r>
              <a:rPr lang="ja-JP" altLang="en-US" sz="1200" b="1"/>
              <a:t>を苦しめるのですか」。（口語訳）</a:t>
            </a:r>
          </a:p>
          <a:p>
            <a:pPr lvl="1"/>
            <a:endParaRPr lang="ja-JP" altLang="en-US" sz="1200" b="1"/>
          </a:p>
          <a:p>
            <a:pPr lvl="1"/>
            <a:r>
              <a:rPr lang="ja-JP" altLang="en-US" sz="1200" b="1"/>
              <a:t>見よ、彼ら叫びて言う。「</a:t>
            </a:r>
            <a:r>
              <a:rPr lang="ja-JP" altLang="en-US" sz="1200" b="1">
                <a:solidFill>
                  <a:schemeClr val="accent2"/>
                </a:solidFill>
              </a:rPr>
              <a:t>神の子よ</a:t>
            </a:r>
            <a:r>
              <a:rPr lang="ja-JP" altLang="en-US" sz="1200" b="1"/>
              <a:t>。我ら汝と何の関係あらん。未だ時至ら</a:t>
            </a:r>
          </a:p>
          <a:p>
            <a:pPr lvl="1"/>
            <a:r>
              <a:rPr lang="ja-JP" altLang="en-US" sz="1200" b="1"/>
              <a:t>ぬに、われらを責めんとてここに来たり給うか。」（文語訳）</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ひし形 1"/>
          <p:cNvSpPr/>
          <p:nvPr/>
        </p:nvSpPr>
        <p:spPr>
          <a:xfrm>
            <a:off x="2924022" y="1232661"/>
            <a:ext cx="2664296" cy="1152128"/>
          </a:xfrm>
          <a:prstGeom prst="diamond">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r>
              <a:rPr lang="ja-JP" altLang="en-US" b="1" dirty="0"/>
              <a:t>アーサー・バルフォア</a:t>
            </a:r>
          </a:p>
        </p:txBody>
      </p:sp>
      <p:sp>
        <p:nvSpPr>
          <p:cNvPr id="3" name="正方形/長方形 2"/>
          <p:cNvSpPr/>
          <p:nvPr/>
        </p:nvSpPr>
        <p:spPr>
          <a:xfrm>
            <a:off x="3035300" y="404813"/>
            <a:ext cx="2455863" cy="503237"/>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r>
              <a:rPr lang="ja-JP" altLang="en-US" dirty="0"/>
              <a:t>ロスチャイルド</a:t>
            </a:r>
          </a:p>
        </p:txBody>
      </p:sp>
      <p:sp>
        <p:nvSpPr>
          <p:cNvPr id="4" name="角丸四角形 3"/>
          <p:cNvSpPr/>
          <p:nvPr/>
        </p:nvSpPr>
        <p:spPr>
          <a:xfrm>
            <a:off x="3027931" y="2708920"/>
            <a:ext cx="2456478" cy="792088"/>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ja-JP" altLang="en-US" dirty="0"/>
              <a:t>国際連盟</a:t>
            </a:r>
          </a:p>
        </p:txBody>
      </p:sp>
      <p:sp>
        <p:nvSpPr>
          <p:cNvPr id="5" name="円/楕円 4"/>
          <p:cNvSpPr/>
          <p:nvPr/>
        </p:nvSpPr>
        <p:spPr>
          <a:xfrm>
            <a:off x="207032" y="1430730"/>
            <a:ext cx="1656184" cy="755989"/>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ja-JP" altLang="en-US" dirty="0"/>
              <a:t>ウェストコット</a:t>
            </a:r>
          </a:p>
        </p:txBody>
      </p:sp>
      <p:sp>
        <p:nvSpPr>
          <p:cNvPr id="10" name="円/楕円 9"/>
          <p:cNvSpPr/>
          <p:nvPr/>
        </p:nvSpPr>
        <p:spPr>
          <a:xfrm>
            <a:off x="6876256" y="1430730"/>
            <a:ext cx="1656184" cy="755989"/>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ja-JP" altLang="en-US" dirty="0"/>
              <a:t>ホート</a:t>
            </a:r>
          </a:p>
        </p:txBody>
      </p:sp>
      <p:cxnSp>
        <p:nvCxnSpPr>
          <p:cNvPr id="7" name="直線コネクタ 6"/>
          <p:cNvCxnSpPr>
            <a:stCxn id="0" idx="3"/>
            <a:endCxn id="0" idx="2"/>
          </p:cNvCxnSpPr>
          <p:nvPr/>
        </p:nvCxnSpPr>
        <p:spPr>
          <a:xfrm>
            <a:off x="5588000" y="1808163"/>
            <a:ext cx="1287463" cy="0"/>
          </a:xfrm>
          <a:prstGeom prst="line">
            <a:avLst/>
          </a:prstGeom>
          <a:ln w="57150">
            <a:solidFill>
              <a:schemeClr val="tx1">
                <a:lumMod val="65000"/>
                <a:lumOff val="3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直線コネクタ 8"/>
          <p:cNvCxnSpPr>
            <a:stCxn id="0" idx="1"/>
            <a:endCxn id="0" idx="6"/>
          </p:cNvCxnSpPr>
          <p:nvPr/>
        </p:nvCxnSpPr>
        <p:spPr>
          <a:xfrm flipH="1">
            <a:off x="1863725" y="1808163"/>
            <a:ext cx="1060450" cy="0"/>
          </a:xfrm>
          <a:prstGeom prst="line">
            <a:avLst/>
          </a:prstGeom>
          <a:ln w="57150">
            <a:solidFill>
              <a:schemeClr val="tx1">
                <a:lumMod val="65000"/>
                <a:lumOff val="3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直線コネクタ 13"/>
          <p:cNvCxnSpPr>
            <a:stCxn id="3" idx="2"/>
            <a:endCxn id="0" idx="0"/>
          </p:cNvCxnSpPr>
          <p:nvPr/>
        </p:nvCxnSpPr>
        <p:spPr>
          <a:xfrm flipH="1">
            <a:off x="4256088" y="908050"/>
            <a:ext cx="6350" cy="323850"/>
          </a:xfrm>
          <a:prstGeom prst="line">
            <a:avLst/>
          </a:prstGeom>
          <a:ln w="57150">
            <a:solidFill>
              <a:schemeClr val="tx1">
                <a:lumMod val="65000"/>
                <a:lumOff val="3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直線コネクタ 17"/>
          <p:cNvCxnSpPr>
            <a:stCxn id="0" idx="2"/>
            <a:endCxn id="0" idx="0"/>
          </p:cNvCxnSpPr>
          <p:nvPr/>
        </p:nvCxnSpPr>
        <p:spPr>
          <a:xfrm>
            <a:off x="4256088" y="2384425"/>
            <a:ext cx="0" cy="323850"/>
          </a:xfrm>
          <a:prstGeom prst="line">
            <a:avLst/>
          </a:prstGeom>
          <a:ln w="57150">
            <a:solidFill>
              <a:schemeClr val="tx1">
                <a:lumMod val="65000"/>
                <a:lumOff val="3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2178" name="テキスト ボックス 18"/>
          <p:cNvSpPr txBox="1">
            <a:spLocks noChangeArrowheads="1"/>
          </p:cNvSpPr>
          <p:nvPr/>
        </p:nvSpPr>
        <p:spPr bwMode="auto">
          <a:xfrm>
            <a:off x="5794375" y="1430338"/>
            <a:ext cx="876300" cy="369887"/>
          </a:xfrm>
          <a:prstGeom prst="rect">
            <a:avLst/>
          </a:prstGeom>
          <a:noFill/>
          <a:ln w="9525">
            <a:noFill/>
            <a:miter lim="800000"/>
            <a:headEnd/>
            <a:tailEnd/>
          </a:ln>
        </p:spPr>
        <p:txBody>
          <a:bodyPr wrap="none">
            <a:spAutoFit/>
          </a:bodyPr>
          <a:lstStyle/>
          <a:p>
            <a:r>
              <a:rPr lang="en-US" altLang="ja-JP">
                <a:latin typeface="Calibri" pitchFamily="34" charset="0"/>
              </a:rPr>
              <a:t>『</a:t>
            </a:r>
            <a:r>
              <a:rPr lang="ja-JP" altLang="en-US">
                <a:latin typeface="Calibri" pitchFamily="34" charset="0"/>
              </a:rPr>
              <a:t>使徒</a:t>
            </a:r>
            <a:r>
              <a:rPr lang="en-US" altLang="ja-JP">
                <a:latin typeface="Calibri" pitchFamily="34" charset="0"/>
              </a:rPr>
              <a:t>』</a:t>
            </a:r>
            <a:endParaRPr lang="ja-JP" altLang="en-US">
              <a:latin typeface="Calibri" pitchFamily="34" charset="0"/>
            </a:endParaRPr>
          </a:p>
        </p:txBody>
      </p:sp>
      <p:sp>
        <p:nvSpPr>
          <p:cNvPr id="92179" name="テキスト ボックス 19"/>
          <p:cNvSpPr txBox="1">
            <a:spLocks noChangeArrowheads="1"/>
          </p:cNvSpPr>
          <p:nvPr/>
        </p:nvSpPr>
        <p:spPr bwMode="auto">
          <a:xfrm>
            <a:off x="1852613" y="1430338"/>
            <a:ext cx="1208087" cy="369887"/>
          </a:xfrm>
          <a:prstGeom prst="rect">
            <a:avLst/>
          </a:prstGeom>
          <a:noFill/>
          <a:ln w="9525">
            <a:noFill/>
            <a:miter lim="800000"/>
            <a:headEnd/>
            <a:tailEnd/>
          </a:ln>
        </p:spPr>
        <p:txBody>
          <a:bodyPr wrap="none">
            <a:spAutoFit/>
          </a:bodyPr>
          <a:lstStyle/>
          <a:p>
            <a:r>
              <a:rPr lang="en-US" altLang="ja-JP">
                <a:latin typeface="Calibri" pitchFamily="34" charset="0"/>
              </a:rPr>
              <a:t>『</a:t>
            </a:r>
            <a:r>
              <a:rPr lang="ja-JP" altLang="en-US">
                <a:latin typeface="Calibri" pitchFamily="34" charset="0"/>
              </a:rPr>
              <a:t>エラヌス</a:t>
            </a:r>
            <a:r>
              <a:rPr lang="en-US" altLang="ja-JP">
                <a:latin typeface="Calibri" pitchFamily="34" charset="0"/>
              </a:rPr>
              <a:t>』</a:t>
            </a:r>
            <a:endParaRPr lang="ja-JP" altLang="en-US">
              <a:latin typeface="Calibri" pitchFamily="34" charset="0"/>
            </a:endParaRPr>
          </a:p>
        </p:txBody>
      </p:sp>
      <p:sp>
        <p:nvSpPr>
          <p:cNvPr id="21" name="角丸四角形 20"/>
          <p:cNvSpPr/>
          <p:nvPr/>
        </p:nvSpPr>
        <p:spPr>
          <a:xfrm>
            <a:off x="3054444" y="3824949"/>
            <a:ext cx="2456478" cy="792088"/>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r>
              <a:rPr lang="ja-JP" altLang="en-US" dirty="0"/>
              <a:t>国際連合</a:t>
            </a:r>
          </a:p>
        </p:txBody>
      </p:sp>
      <p:cxnSp>
        <p:nvCxnSpPr>
          <p:cNvPr id="22" name="直線コネクタ 21"/>
          <p:cNvCxnSpPr/>
          <p:nvPr/>
        </p:nvCxnSpPr>
        <p:spPr>
          <a:xfrm>
            <a:off x="4256088" y="3500438"/>
            <a:ext cx="0" cy="323850"/>
          </a:xfrm>
          <a:prstGeom prst="line">
            <a:avLst/>
          </a:prstGeom>
          <a:ln w="57150">
            <a:solidFill>
              <a:schemeClr val="tx1">
                <a:lumMod val="65000"/>
                <a:lumOff val="3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 name="角丸四角形 22"/>
          <p:cNvSpPr/>
          <p:nvPr/>
        </p:nvSpPr>
        <p:spPr>
          <a:xfrm>
            <a:off x="3040326" y="4941168"/>
            <a:ext cx="2456478" cy="792088"/>
          </a:xfrm>
          <a:prstGeom prst="roundRect">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ja-JP" altLang="en-US" dirty="0"/>
              <a:t>世界政府</a:t>
            </a:r>
          </a:p>
        </p:txBody>
      </p:sp>
      <p:cxnSp>
        <p:nvCxnSpPr>
          <p:cNvPr id="24" name="直線コネクタ 23"/>
          <p:cNvCxnSpPr/>
          <p:nvPr/>
        </p:nvCxnSpPr>
        <p:spPr>
          <a:xfrm>
            <a:off x="4268788" y="4616450"/>
            <a:ext cx="0" cy="325438"/>
          </a:xfrm>
          <a:prstGeom prst="line">
            <a:avLst/>
          </a:prstGeom>
          <a:ln w="57150">
            <a:solidFill>
              <a:schemeClr val="tx1">
                <a:lumMod val="65000"/>
                <a:lumOff val="3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六角形 24"/>
          <p:cNvSpPr/>
          <p:nvPr/>
        </p:nvSpPr>
        <p:spPr>
          <a:xfrm>
            <a:off x="395535" y="2710096"/>
            <a:ext cx="1998083" cy="82809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ja-JP" altLang="en-US" dirty="0"/>
              <a:t>総合会</a:t>
            </a:r>
          </a:p>
          <a:p>
            <a:pPr algn="ctr" fontAlgn="auto">
              <a:spcBef>
                <a:spcPts val="0"/>
              </a:spcBef>
              <a:spcAft>
                <a:spcPts val="0"/>
              </a:spcAft>
              <a:defRPr/>
            </a:pPr>
            <a:r>
              <a:rPr lang="ja-JP" altLang="en-US" dirty="0"/>
              <a:t>（</a:t>
            </a:r>
            <a:r>
              <a:rPr lang="en-US" altLang="ja-JP" dirty="0"/>
              <a:t>Synthetic Society</a:t>
            </a:r>
            <a:r>
              <a:rPr lang="ja-JP" altLang="en-US" dirty="0"/>
              <a:t>）</a:t>
            </a:r>
          </a:p>
        </p:txBody>
      </p:sp>
      <p:cxnSp>
        <p:nvCxnSpPr>
          <p:cNvPr id="27" name="直線コネクタ 26"/>
          <p:cNvCxnSpPr/>
          <p:nvPr/>
        </p:nvCxnSpPr>
        <p:spPr>
          <a:xfrm flipH="1">
            <a:off x="2195513" y="2185988"/>
            <a:ext cx="1512887" cy="738187"/>
          </a:xfrm>
          <a:prstGeom prst="line">
            <a:avLst/>
          </a:prstGeom>
          <a:ln w="57150">
            <a:solidFill>
              <a:schemeClr val="tx1">
                <a:lumMod val="65000"/>
                <a:lumOff val="3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0" name="角丸四角形 29"/>
          <p:cNvSpPr/>
          <p:nvPr/>
        </p:nvSpPr>
        <p:spPr>
          <a:xfrm>
            <a:off x="168028" y="4958233"/>
            <a:ext cx="2456478" cy="792088"/>
          </a:xfrm>
          <a:prstGeom prst="roundRect">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ja-JP" altLang="en-US" dirty="0"/>
              <a:t>世界統一宗教</a:t>
            </a:r>
          </a:p>
        </p:txBody>
      </p:sp>
      <p:cxnSp>
        <p:nvCxnSpPr>
          <p:cNvPr id="31" name="直線コネクタ 30"/>
          <p:cNvCxnSpPr>
            <a:endCxn id="0" idx="0"/>
          </p:cNvCxnSpPr>
          <p:nvPr/>
        </p:nvCxnSpPr>
        <p:spPr>
          <a:xfrm>
            <a:off x="7231063" y="3500438"/>
            <a:ext cx="0" cy="1460500"/>
          </a:xfrm>
          <a:prstGeom prst="line">
            <a:avLst/>
          </a:prstGeom>
          <a:ln w="57150">
            <a:solidFill>
              <a:schemeClr val="tx1">
                <a:lumMod val="65000"/>
                <a:lumOff val="3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5" name="六角形 34"/>
          <p:cNvSpPr/>
          <p:nvPr/>
        </p:nvSpPr>
        <p:spPr>
          <a:xfrm>
            <a:off x="6232286" y="2711553"/>
            <a:ext cx="1998083" cy="82809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ja-JP" altLang="en-US" dirty="0"/>
              <a:t>心霊研究会</a:t>
            </a:r>
            <a:r>
              <a:rPr lang="ja-JP" altLang="en-US" sz="1200" dirty="0"/>
              <a:t>（</a:t>
            </a:r>
            <a:r>
              <a:rPr lang="en-US" altLang="ja-JP" sz="1200" dirty="0"/>
              <a:t>Society for Psychical Research</a:t>
            </a:r>
            <a:r>
              <a:rPr lang="ja-JP" altLang="en-US" sz="1200" dirty="0"/>
              <a:t>）</a:t>
            </a:r>
          </a:p>
        </p:txBody>
      </p:sp>
      <p:cxnSp>
        <p:nvCxnSpPr>
          <p:cNvPr id="36" name="直線コネクタ 35"/>
          <p:cNvCxnSpPr/>
          <p:nvPr/>
        </p:nvCxnSpPr>
        <p:spPr>
          <a:xfrm>
            <a:off x="4859338" y="2185988"/>
            <a:ext cx="1512887" cy="738187"/>
          </a:xfrm>
          <a:prstGeom prst="line">
            <a:avLst/>
          </a:prstGeom>
          <a:ln w="57150">
            <a:solidFill>
              <a:schemeClr val="tx1">
                <a:lumMod val="65000"/>
                <a:lumOff val="3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2200" name="正方形/長方形 38"/>
          <p:cNvSpPr>
            <a:spLocks noChangeArrowheads="1"/>
          </p:cNvSpPr>
          <p:nvPr/>
        </p:nvSpPr>
        <p:spPr bwMode="auto">
          <a:xfrm>
            <a:off x="5794375" y="3633788"/>
            <a:ext cx="3197225" cy="585787"/>
          </a:xfrm>
          <a:prstGeom prst="rect">
            <a:avLst/>
          </a:prstGeom>
          <a:noFill/>
          <a:ln w="9525">
            <a:noFill/>
            <a:miter lim="800000"/>
            <a:headEnd/>
            <a:tailEnd/>
          </a:ln>
        </p:spPr>
        <p:txBody>
          <a:bodyPr>
            <a:spAutoFit/>
          </a:bodyPr>
          <a:lstStyle/>
          <a:p>
            <a:r>
              <a:rPr lang="en-US" altLang="ja-JP" sz="1600">
                <a:latin typeface="Calibri" pitchFamily="34" charset="0"/>
              </a:rPr>
              <a:t>1800 </a:t>
            </a:r>
            <a:r>
              <a:rPr lang="ja-JP" altLang="en-US" sz="1600">
                <a:latin typeface="Calibri" pitchFamily="34" charset="0"/>
              </a:rPr>
              <a:t>年代以来オカルト運動において中心的な組織</a:t>
            </a:r>
          </a:p>
        </p:txBody>
      </p:sp>
      <p:sp>
        <p:nvSpPr>
          <p:cNvPr id="40" name="五角形 39"/>
          <p:cNvSpPr/>
          <p:nvPr/>
        </p:nvSpPr>
        <p:spPr>
          <a:xfrm>
            <a:off x="8100393" y="2276776"/>
            <a:ext cx="914558" cy="540155"/>
          </a:xfrm>
          <a:prstGeom prst="pentagon">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ja-JP" altLang="en-US" sz="1400" dirty="0"/>
              <a:t>幽霊会</a:t>
            </a:r>
          </a:p>
        </p:txBody>
      </p:sp>
      <p:cxnSp>
        <p:nvCxnSpPr>
          <p:cNvPr id="41" name="直線コネクタ 40"/>
          <p:cNvCxnSpPr>
            <a:endCxn id="0" idx="0"/>
          </p:cNvCxnSpPr>
          <p:nvPr/>
        </p:nvCxnSpPr>
        <p:spPr>
          <a:xfrm flipH="1">
            <a:off x="8023225" y="2555875"/>
            <a:ext cx="206375" cy="155575"/>
          </a:xfrm>
          <a:prstGeom prst="line">
            <a:avLst/>
          </a:prstGeom>
          <a:ln w="57150">
            <a:solidFill>
              <a:schemeClr val="tx1">
                <a:lumMod val="65000"/>
                <a:lumOff val="3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4" name="直線コネクタ 43"/>
          <p:cNvCxnSpPr>
            <a:stCxn id="0" idx="5"/>
            <a:endCxn id="0" idx="0"/>
          </p:cNvCxnSpPr>
          <p:nvPr/>
        </p:nvCxnSpPr>
        <p:spPr>
          <a:xfrm>
            <a:off x="8289925" y="2076450"/>
            <a:ext cx="268288" cy="200025"/>
          </a:xfrm>
          <a:prstGeom prst="line">
            <a:avLst/>
          </a:prstGeom>
          <a:ln w="57150">
            <a:solidFill>
              <a:schemeClr val="tx1">
                <a:lumMod val="65000"/>
                <a:lumOff val="3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8" name="角丸四角形 47"/>
          <p:cNvSpPr/>
          <p:nvPr/>
        </p:nvSpPr>
        <p:spPr>
          <a:xfrm>
            <a:off x="6003088" y="4961356"/>
            <a:ext cx="2456478" cy="792088"/>
          </a:xfrm>
          <a:prstGeom prst="roundRect">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ja-JP" altLang="en-US" dirty="0"/>
              <a:t>共産主義</a:t>
            </a:r>
          </a:p>
        </p:txBody>
      </p:sp>
      <p:sp>
        <p:nvSpPr>
          <p:cNvPr id="92209" name="正方形/長方形 48"/>
          <p:cNvSpPr>
            <a:spLocks noChangeArrowheads="1"/>
          </p:cNvSpPr>
          <p:nvPr/>
        </p:nvSpPr>
        <p:spPr bwMode="auto">
          <a:xfrm>
            <a:off x="5883275" y="4572000"/>
            <a:ext cx="3019425" cy="307975"/>
          </a:xfrm>
          <a:prstGeom prst="rect">
            <a:avLst/>
          </a:prstGeom>
          <a:noFill/>
          <a:ln w="9525">
            <a:noFill/>
            <a:miter lim="800000"/>
            <a:headEnd/>
            <a:tailEnd/>
          </a:ln>
        </p:spPr>
        <p:txBody>
          <a:bodyPr wrap="none">
            <a:spAutoFit/>
          </a:bodyPr>
          <a:lstStyle/>
          <a:p>
            <a:r>
              <a:rPr lang="ja-JP" altLang="en-US" sz="1400">
                <a:latin typeface="Calibri" pitchFamily="34" charset="0"/>
              </a:rPr>
              <a:t>バルフォアは、マルクス主義の先駆者</a:t>
            </a:r>
          </a:p>
        </p:txBody>
      </p:sp>
      <p:cxnSp>
        <p:nvCxnSpPr>
          <p:cNvPr id="52" name="直線コネクタ 51"/>
          <p:cNvCxnSpPr>
            <a:endCxn id="0" idx="0"/>
          </p:cNvCxnSpPr>
          <p:nvPr/>
        </p:nvCxnSpPr>
        <p:spPr>
          <a:xfrm>
            <a:off x="1397000" y="3500438"/>
            <a:ext cx="0" cy="1457325"/>
          </a:xfrm>
          <a:prstGeom prst="line">
            <a:avLst/>
          </a:prstGeom>
          <a:ln w="57150">
            <a:solidFill>
              <a:schemeClr val="tx1">
                <a:lumMod val="65000"/>
                <a:lumOff val="3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2211" name="正方形/長方形 56"/>
          <p:cNvSpPr>
            <a:spLocks noChangeArrowheads="1"/>
          </p:cNvSpPr>
          <p:nvPr/>
        </p:nvSpPr>
        <p:spPr bwMode="auto">
          <a:xfrm>
            <a:off x="854075" y="3633788"/>
            <a:ext cx="1227138" cy="338137"/>
          </a:xfrm>
          <a:prstGeom prst="rect">
            <a:avLst/>
          </a:prstGeom>
          <a:noFill/>
          <a:ln w="9525">
            <a:noFill/>
            <a:miter lim="800000"/>
            <a:headEnd/>
            <a:tailEnd/>
          </a:ln>
        </p:spPr>
        <p:txBody>
          <a:bodyPr>
            <a:spAutoFit/>
          </a:bodyPr>
          <a:lstStyle/>
          <a:p>
            <a:r>
              <a:rPr lang="ja-JP" altLang="en-US" sz="1600">
                <a:latin typeface="Calibri" pitchFamily="34" charset="0"/>
              </a:rPr>
              <a:t>心霊研究</a:t>
            </a:r>
          </a:p>
        </p:txBody>
      </p:sp>
      <p:sp>
        <p:nvSpPr>
          <p:cNvPr id="58" name="正方形/長方形 57"/>
          <p:cNvSpPr/>
          <p:nvPr/>
        </p:nvSpPr>
        <p:spPr>
          <a:xfrm>
            <a:off x="206375" y="404813"/>
            <a:ext cx="8785225" cy="6264275"/>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r>
              <a:rPr lang="ja-JP" altLang="en-US" sz="4400" dirty="0"/>
              <a:t>ウェストコットとホート</a:t>
            </a:r>
            <a:endParaRPr lang="en-US" altLang="ja-JP" sz="4400" dirty="0"/>
          </a:p>
          <a:p>
            <a:pPr algn="ctr" fontAlgn="auto">
              <a:spcBef>
                <a:spcPts val="0"/>
              </a:spcBef>
              <a:spcAft>
                <a:spcPts val="0"/>
              </a:spcAft>
              <a:defRPr/>
            </a:pPr>
            <a:endParaRPr lang="en-US" altLang="ja-JP" sz="4400" dirty="0"/>
          </a:p>
          <a:p>
            <a:pPr fontAlgn="auto">
              <a:spcBef>
                <a:spcPts val="0"/>
              </a:spcBef>
              <a:spcAft>
                <a:spcPts val="0"/>
              </a:spcAft>
              <a:defRPr/>
            </a:pPr>
            <a:r>
              <a:rPr lang="ja-JP" altLang="en-US" sz="4400" dirty="0"/>
              <a:t>・聖書翻訳</a:t>
            </a:r>
            <a:endParaRPr lang="en-US" altLang="ja-JP" sz="4400" dirty="0"/>
          </a:p>
          <a:p>
            <a:pPr fontAlgn="auto">
              <a:spcBef>
                <a:spcPts val="0"/>
              </a:spcBef>
              <a:spcAft>
                <a:spcPts val="0"/>
              </a:spcAft>
              <a:defRPr/>
            </a:pPr>
            <a:endParaRPr lang="en-US" altLang="ja-JP" sz="4400" dirty="0"/>
          </a:p>
          <a:p>
            <a:pPr fontAlgn="auto">
              <a:spcBef>
                <a:spcPts val="0"/>
              </a:spcBef>
              <a:spcAft>
                <a:spcPts val="0"/>
              </a:spcAft>
              <a:defRPr/>
            </a:pPr>
            <a:r>
              <a:rPr lang="ja-JP" altLang="en-US" sz="4400" dirty="0"/>
              <a:t>・オカルト</a:t>
            </a:r>
            <a:endParaRPr lang="en-US" altLang="ja-JP" sz="4400" dirty="0"/>
          </a:p>
          <a:p>
            <a:pPr fontAlgn="auto">
              <a:spcBef>
                <a:spcPts val="0"/>
              </a:spcBef>
              <a:spcAft>
                <a:spcPts val="0"/>
              </a:spcAft>
              <a:defRPr/>
            </a:pPr>
            <a:endParaRPr lang="en-US" altLang="ja-JP" sz="4400" dirty="0"/>
          </a:p>
          <a:p>
            <a:pPr fontAlgn="auto">
              <a:spcBef>
                <a:spcPts val="0"/>
              </a:spcBef>
              <a:spcAft>
                <a:spcPts val="0"/>
              </a:spcAft>
              <a:defRPr/>
            </a:pPr>
            <a:r>
              <a:rPr lang="ja-JP" altLang="en-US" sz="4400" dirty="0"/>
              <a:t>・世界政府運動</a:t>
            </a:r>
            <a:endParaRPr lang="en-US" altLang="ja-JP" sz="4400" dirty="0"/>
          </a:p>
          <a:p>
            <a:pPr fontAlgn="auto">
              <a:spcBef>
                <a:spcPts val="0"/>
              </a:spcBef>
              <a:spcAft>
                <a:spcPts val="0"/>
              </a:spcAft>
              <a:defRPr/>
            </a:pPr>
            <a:endParaRPr lang="en-US" altLang="ja-JP" sz="4400" dirty="0"/>
          </a:p>
          <a:p>
            <a:pPr fontAlgn="auto">
              <a:spcBef>
                <a:spcPts val="0"/>
              </a:spcBef>
              <a:spcAft>
                <a:spcPts val="0"/>
              </a:spcAft>
              <a:defRPr/>
            </a:pPr>
            <a:r>
              <a:rPr lang="ja-JP" altLang="en-US" sz="4400" dirty="0"/>
              <a:t>・共産主義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1000" fill="hold"/>
                                        <p:tgtEl>
                                          <p:spTgt spid="58"/>
                                        </p:tgtEl>
                                        <p:attrNameLst>
                                          <p:attrName>ppt_w</p:attrName>
                                        </p:attrNameLst>
                                      </p:cBhvr>
                                      <p:tavLst>
                                        <p:tav tm="0">
                                          <p:val>
                                            <p:fltVal val="0"/>
                                          </p:val>
                                        </p:tav>
                                        <p:tav tm="100000">
                                          <p:val>
                                            <p:strVal val="#ppt_w"/>
                                          </p:val>
                                        </p:tav>
                                      </p:tavLst>
                                    </p:anim>
                                    <p:anim calcmode="lin" valueType="num">
                                      <p:cBhvr>
                                        <p:cTn id="8" dur="1000" fill="hold"/>
                                        <p:tgtEl>
                                          <p:spTgt spid="58"/>
                                        </p:tgtEl>
                                        <p:attrNameLst>
                                          <p:attrName>ppt_h</p:attrName>
                                        </p:attrNameLst>
                                      </p:cBhvr>
                                      <p:tavLst>
                                        <p:tav tm="0">
                                          <p:val>
                                            <p:fltVal val="0"/>
                                          </p:val>
                                        </p:tav>
                                        <p:tav tm="100000">
                                          <p:val>
                                            <p:strVal val="#ppt_h"/>
                                          </p:val>
                                        </p:tav>
                                      </p:tavLst>
                                    </p:anim>
                                    <p:anim calcmode="lin" valueType="num">
                                      <p:cBhvr>
                                        <p:cTn id="9" dur="1000" fill="hold"/>
                                        <p:tgtEl>
                                          <p:spTgt spid="58"/>
                                        </p:tgtEl>
                                        <p:attrNameLst>
                                          <p:attrName>style.rotation</p:attrName>
                                        </p:attrNameLst>
                                      </p:cBhvr>
                                      <p:tavLst>
                                        <p:tav tm="0">
                                          <p:val>
                                            <p:fltVal val="90"/>
                                          </p:val>
                                        </p:tav>
                                        <p:tav tm="100000">
                                          <p:val>
                                            <p:fltVal val="0"/>
                                          </p:val>
                                        </p:tav>
                                      </p:tavLst>
                                    </p:anim>
                                    <p:animEffect transition="in" filter="fade">
                                      <p:cBhvr>
                                        <p:cTn id="10"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正方形/長方形 57"/>
          <p:cNvSpPr/>
          <p:nvPr/>
        </p:nvSpPr>
        <p:spPr>
          <a:xfrm>
            <a:off x="250825" y="692150"/>
            <a:ext cx="8785225" cy="607695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fontAlgn="auto">
              <a:spcBef>
                <a:spcPts val="0"/>
              </a:spcBef>
              <a:spcAft>
                <a:spcPts val="0"/>
              </a:spcAft>
              <a:defRPr/>
            </a:pPr>
            <a:r>
              <a:rPr lang="ja-JP" altLang="en-US" sz="2400" b="1" dirty="0"/>
              <a:t>Ａ「十字架を取り上げて私について来なさい」（ビ）</a:t>
            </a:r>
          </a:p>
          <a:p>
            <a:pPr fontAlgn="auto">
              <a:spcBef>
                <a:spcPts val="0"/>
              </a:spcBef>
              <a:spcAft>
                <a:spcPts val="0"/>
              </a:spcAft>
              <a:defRPr/>
            </a:pPr>
            <a:r>
              <a:rPr lang="ja-JP" altLang="en-US" sz="2400" b="1" dirty="0"/>
              <a:t>Ｂ「わたしに従ってきなさい」（ネ）</a:t>
            </a:r>
          </a:p>
          <a:p>
            <a:pPr fontAlgn="auto">
              <a:spcBef>
                <a:spcPts val="0"/>
              </a:spcBef>
              <a:spcAft>
                <a:spcPts val="0"/>
              </a:spcAft>
              <a:defRPr/>
            </a:pPr>
            <a:endParaRPr lang="ja-JP" altLang="en-US" sz="2400" b="1" dirty="0"/>
          </a:p>
          <a:p>
            <a:pPr fontAlgn="auto">
              <a:spcBef>
                <a:spcPts val="0"/>
              </a:spcBef>
              <a:spcAft>
                <a:spcPts val="0"/>
              </a:spcAft>
              <a:defRPr/>
            </a:pPr>
            <a:r>
              <a:rPr lang="ja-JP" altLang="en-US" sz="2400" b="1" dirty="0"/>
              <a:t>Ａ「人は、パンだけでなく、神のあらゆることばによって生きる」（ビ）</a:t>
            </a:r>
          </a:p>
          <a:p>
            <a:pPr fontAlgn="auto">
              <a:spcBef>
                <a:spcPts val="0"/>
              </a:spcBef>
              <a:spcAft>
                <a:spcPts val="0"/>
              </a:spcAft>
              <a:defRPr/>
            </a:pPr>
            <a:r>
              <a:rPr lang="ja-JP" altLang="en-US" sz="2400" b="1" dirty="0"/>
              <a:t>Ｂ「人はパンだけで生きるものではない」（ネ）</a:t>
            </a:r>
          </a:p>
          <a:p>
            <a:pPr fontAlgn="auto">
              <a:spcBef>
                <a:spcPts val="0"/>
              </a:spcBef>
              <a:spcAft>
                <a:spcPts val="0"/>
              </a:spcAft>
              <a:defRPr/>
            </a:pPr>
            <a:endParaRPr lang="ja-JP" altLang="en-US" sz="2400" b="1" dirty="0"/>
          </a:p>
          <a:p>
            <a:pPr fontAlgn="auto">
              <a:spcBef>
                <a:spcPts val="0"/>
              </a:spcBef>
              <a:spcAft>
                <a:spcPts val="0"/>
              </a:spcAft>
              <a:defRPr/>
            </a:pPr>
            <a:r>
              <a:rPr lang="ja-JP" altLang="en-US" sz="2400" b="1" dirty="0"/>
              <a:t>Ａ「私を信じている者は、永遠の命を持っています」（ビ）</a:t>
            </a:r>
          </a:p>
          <a:p>
            <a:pPr fontAlgn="auto">
              <a:spcBef>
                <a:spcPts val="0"/>
              </a:spcBef>
              <a:spcAft>
                <a:spcPts val="0"/>
              </a:spcAft>
              <a:defRPr/>
            </a:pPr>
            <a:r>
              <a:rPr lang="ja-JP" altLang="en-US" sz="2400" b="1" dirty="0"/>
              <a:t>Ｂ「信じる者には永遠の命がある」（ネ）</a:t>
            </a:r>
          </a:p>
          <a:p>
            <a:pPr fontAlgn="auto">
              <a:spcBef>
                <a:spcPts val="0"/>
              </a:spcBef>
              <a:spcAft>
                <a:spcPts val="0"/>
              </a:spcAft>
              <a:defRPr/>
            </a:pPr>
            <a:endParaRPr lang="ja-JP" altLang="en-US" sz="2400" b="1" dirty="0"/>
          </a:p>
          <a:p>
            <a:pPr fontAlgn="auto">
              <a:spcBef>
                <a:spcPts val="0"/>
              </a:spcBef>
              <a:spcAft>
                <a:spcPts val="0"/>
              </a:spcAft>
              <a:defRPr/>
            </a:pPr>
            <a:r>
              <a:rPr lang="ja-JP" altLang="en-US" sz="2400" b="1" dirty="0"/>
              <a:t>Ａ「御子は、ご自身を通して私たちの罪の清めを行われ」（ビ）</a:t>
            </a:r>
          </a:p>
          <a:p>
            <a:pPr fontAlgn="auto">
              <a:spcBef>
                <a:spcPts val="0"/>
              </a:spcBef>
              <a:spcAft>
                <a:spcPts val="0"/>
              </a:spcAft>
              <a:defRPr/>
            </a:pPr>
            <a:r>
              <a:rPr lang="ja-JP" altLang="en-US" sz="2400" b="1" dirty="0"/>
              <a:t>Ｂ「そして罪のきよめのわざをなし終えてから」（ネ）</a:t>
            </a:r>
          </a:p>
          <a:p>
            <a:pPr fontAlgn="auto">
              <a:spcBef>
                <a:spcPts val="0"/>
              </a:spcBef>
              <a:spcAft>
                <a:spcPts val="0"/>
              </a:spcAft>
              <a:defRPr/>
            </a:pPr>
            <a:endParaRPr lang="ja-JP" altLang="en-US" sz="2400" b="1" dirty="0"/>
          </a:p>
          <a:p>
            <a:pPr fontAlgn="auto">
              <a:spcBef>
                <a:spcPts val="0"/>
              </a:spcBef>
              <a:spcAft>
                <a:spcPts val="0"/>
              </a:spcAft>
              <a:defRPr/>
            </a:pPr>
            <a:r>
              <a:rPr lang="ja-JP" altLang="en-US" sz="2400" b="1" dirty="0"/>
              <a:t>Ａ「キリストが私たちのために肉に関して苦しみをお受けになった」（ビ）</a:t>
            </a:r>
          </a:p>
          <a:p>
            <a:pPr fontAlgn="auto">
              <a:spcBef>
                <a:spcPts val="0"/>
              </a:spcBef>
              <a:spcAft>
                <a:spcPts val="0"/>
              </a:spcAft>
              <a:defRPr/>
            </a:pPr>
            <a:r>
              <a:rPr lang="ja-JP" altLang="en-US" sz="2400" b="1" dirty="0"/>
              <a:t>Ｂ「キリストは肉において苦しまれた」（ネ）</a:t>
            </a:r>
          </a:p>
        </p:txBody>
      </p:sp>
      <p:sp>
        <p:nvSpPr>
          <p:cNvPr id="6" name="正方形/長方形 5"/>
          <p:cNvSpPr/>
          <p:nvPr/>
        </p:nvSpPr>
        <p:spPr>
          <a:xfrm>
            <a:off x="683568" y="116632"/>
            <a:ext cx="7920880" cy="432048"/>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ja-JP" altLang="en-US" sz="2000" b="1" dirty="0"/>
              <a:t>ビザンチン型テキストとネストレテキストの比較</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1000" fill="hold"/>
                                        <p:tgtEl>
                                          <p:spTgt spid="58"/>
                                        </p:tgtEl>
                                        <p:attrNameLst>
                                          <p:attrName>ppt_w</p:attrName>
                                        </p:attrNameLst>
                                      </p:cBhvr>
                                      <p:tavLst>
                                        <p:tav tm="0">
                                          <p:val>
                                            <p:fltVal val="0"/>
                                          </p:val>
                                        </p:tav>
                                        <p:tav tm="100000">
                                          <p:val>
                                            <p:strVal val="#ppt_w"/>
                                          </p:val>
                                        </p:tav>
                                      </p:tavLst>
                                    </p:anim>
                                    <p:anim calcmode="lin" valueType="num">
                                      <p:cBhvr>
                                        <p:cTn id="8" dur="1000" fill="hold"/>
                                        <p:tgtEl>
                                          <p:spTgt spid="58"/>
                                        </p:tgtEl>
                                        <p:attrNameLst>
                                          <p:attrName>ppt_h</p:attrName>
                                        </p:attrNameLst>
                                      </p:cBhvr>
                                      <p:tavLst>
                                        <p:tav tm="0">
                                          <p:val>
                                            <p:fltVal val="0"/>
                                          </p:val>
                                        </p:tav>
                                        <p:tav tm="100000">
                                          <p:val>
                                            <p:strVal val="#ppt_h"/>
                                          </p:val>
                                        </p:tav>
                                      </p:tavLst>
                                    </p:anim>
                                    <p:anim calcmode="lin" valueType="num">
                                      <p:cBhvr>
                                        <p:cTn id="9" dur="1000" fill="hold"/>
                                        <p:tgtEl>
                                          <p:spTgt spid="58"/>
                                        </p:tgtEl>
                                        <p:attrNameLst>
                                          <p:attrName>style.rotation</p:attrName>
                                        </p:attrNameLst>
                                      </p:cBhvr>
                                      <p:tavLst>
                                        <p:tav tm="0">
                                          <p:val>
                                            <p:fltVal val="90"/>
                                          </p:val>
                                        </p:tav>
                                        <p:tav tm="100000">
                                          <p:val>
                                            <p:fltVal val="0"/>
                                          </p:val>
                                        </p:tav>
                                      </p:tavLst>
                                    </p:anim>
                                    <p:animEffect transition="in" filter="fade">
                                      <p:cBhvr>
                                        <p:cTn id="10"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テキスト ボックス 31"/>
          <p:cNvSpPr txBox="1"/>
          <p:nvPr/>
        </p:nvSpPr>
        <p:spPr>
          <a:xfrm>
            <a:off x="2628900" y="4200525"/>
            <a:ext cx="3579813" cy="46196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fontAlgn="auto">
              <a:spcBef>
                <a:spcPts val="0"/>
              </a:spcBef>
              <a:spcAft>
                <a:spcPts val="0"/>
              </a:spcAft>
              <a:defRPr/>
            </a:pPr>
            <a:r>
              <a:rPr lang="ja-JP" altLang="en-US" sz="2400" b="1" dirty="0"/>
              <a:t>サイラス・</a:t>
            </a:r>
            <a:r>
              <a:rPr lang="en-US" altLang="ja-JP" sz="2400" b="1" dirty="0"/>
              <a:t>I</a:t>
            </a:r>
            <a:r>
              <a:rPr lang="ja-JP" altLang="en-US" sz="2400" b="1" dirty="0"/>
              <a:t>・スコフィールド</a:t>
            </a:r>
          </a:p>
        </p:txBody>
      </p:sp>
      <p:sp>
        <p:nvSpPr>
          <p:cNvPr id="33" name="テキスト ボックス 32"/>
          <p:cNvSpPr txBox="1"/>
          <p:nvPr/>
        </p:nvSpPr>
        <p:spPr>
          <a:xfrm>
            <a:off x="2632075" y="1042988"/>
            <a:ext cx="3579813" cy="461962"/>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fontAlgn="auto">
              <a:spcBef>
                <a:spcPts val="0"/>
              </a:spcBef>
              <a:spcAft>
                <a:spcPts val="0"/>
              </a:spcAft>
              <a:defRPr/>
            </a:pPr>
            <a:r>
              <a:rPr lang="ja-JP" altLang="en-US" sz="2400" b="1" dirty="0"/>
              <a:t>ディスペンセーション主義</a:t>
            </a:r>
          </a:p>
        </p:txBody>
      </p:sp>
      <p:sp>
        <p:nvSpPr>
          <p:cNvPr id="34" name="テキスト ボックス 33"/>
          <p:cNvSpPr txBox="1"/>
          <p:nvPr/>
        </p:nvSpPr>
        <p:spPr>
          <a:xfrm>
            <a:off x="2627313" y="314325"/>
            <a:ext cx="3579812" cy="46196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fontAlgn="auto">
              <a:spcBef>
                <a:spcPts val="0"/>
              </a:spcBef>
              <a:spcAft>
                <a:spcPts val="0"/>
              </a:spcAft>
              <a:defRPr/>
            </a:pPr>
            <a:r>
              <a:rPr lang="ja-JP" altLang="en-US" sz="2400" b="1" dirty="0"/>
              <a:t>切迫再臨説</a:t>
            </a:r>
          </a:p>
        </p:txBody>
      </p:sp>
      <p:cxnSp>
        <p:nvCxnSpPr>
          <p:cNvPr id="11" name="直線コネクタ 10"/>
          <p:cNvCxnSpPr>
            <a:stCxn id="33" idx="0"/>
            <a:endCxn id="34" idx="2"/>
          </p:cNvCxnSpPr>
          <p:nvPr/>
        </p:nvCxnSpPr>
        <p:spPr>
          <a:xfrm flipH="1" flipV="1">
            <a:off x="4416425" y="776288"/>
            <a:ext cx="4763" cy="266700"/>
          </a:xfrm>
          <a:prstGeom prst="line">
            <a:avLst/>
          </a:prstGeom>
        </p:spPr>
        <p:style>
          <a:lnRef idx="3">
            <a:schemeClr val="dk1"/>
          </a:lnRef>
          <a:fillRef idx="0">
            <a:schemeClr val="dk1"/>
          </a:fillRef>
          <a:effectRef idx="2">
            <a:schemeClr val="dk1"/>
          </a:effectRef>
          <a:fontRef idx="minor">
            <a:schemeClr val="tx1"/>
          </a:fontRef>
        </p:style>
      </p:cxnSp>
      <p:sp>
        <p:nvSpPr>
          <p:cNvPr id="16" name="額縁 15"/>
          <p:cNvSpPr/>
          <p:nvPr/>
        </p:nvSpPr>
        <p:spPr>
          <a:xfrm>
            <a:off x="2640569" y="1838788"/>
            <a:ext cx="3571525" cy="1008112"/>
          </a:xfrm>
          <a:prstGeom prst="bevel">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r>
              <a:rPr lang="ja-JP" altLang="ja-JP" sz="1400" b="1" dirty="0"/>
              <a:t>イエズス会の司祭</a:t>
            </a:r>
            <a:r>
              <a:rPr lang="ja-JP" altLang="ja-JP" b="1" dirty="0">
                <a:solidFill>
                  <a:schemeClr val="tx1">
                    <a:lumMod val="95000"/>
                    <a:lumOff val="5000"/>
                  </a:schemeClr>
                </a:solidFill>
              </a:rPr>
              <a:t>ラクンザ</a:t>
            </a:r>
            <a:r>
              <a:rPr lang="ja-JP" altLang="ja-JP" sz="1400" b="1" dirty="0"/>
              <a:t>（1731－1801）</a:t>
            </a:r>
            <a:r>
              <a:rPr lang="ja-JP" altLang="en-US" sz="1400" b="1" dirty="0"/>
              <a:t>・別名</a:t>
            </a:r>
            <a:r>
              <a:rPr lang="ja-JP" altLang="en-US" b="1" dirty="0">
                <a:solidFill>
                  <a:schemeClr val="tx1">
                    <a:lumMod val="95000"/>
                    <a:lumOff val="5000"/>
                  </a:schemeClr>
                </a:solidFill>
              </a:rPr>
              <a:t>ベン・エズラ</a:t>
            </a:r>
          </a:p>
        </p:txBody>
      </p:sp>
      <p:cxnSp>
        <p:nvCxnSpPr>
          <p:cNvPr id="26" name="直線矢印コネクタ 25"/>
          <p:cNvCxnSpPr>
            <a:stCxn id="16" idx="6"/>
            <a:endCxn id="33" idx="2"/>
          </p:cNvCxnSpPr>
          <p:nvPr/>
        </p:nvCxnSpPr>
        <p:spPr>
          <a:xfrm flipH="1" flipV="1">
            <a:off x="4421188" y="1504950"/>
            <a:ext cx="4762" cy="33337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46" name="テキスト ボックス 45"/>
          <p:cNvSpPr txBox="1"/>
          <p:nvPr/>
        </p:nvSpPr>
        <p:spPr>
          <a:xfrm>
            <a:off x="2628900" y="3162300"/>
            <a:ext cx="3579813" cy="708025"/>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fontAlgn="auto">
              <a:spcBef>
                <a:spcPts val="0"/>
              </a:spcBef>
              <a:spcAft>
                <a:spcPts val="0"/>
              </a:spcAft>
              <a:defRPr/>
            </a:pPr>
            <a:r>
              <a:rPr lang="ja-JP" altLang="ja-JP" sz="2000" b="1" dirty="0"/>
              <a:t>スコットランド長老教会牧師エドワード・アーヴィング</a:t>
            </a:r>
            <a:endParaRPr lang="ja-JP" altLang="en-US" sz="2000" b="1" dirty="0"/>
          </a:p>
        </p:txBody>
      </p:sp>
      <p:sp>
        <p:nvSpPr>
          <p:cNvPr id="43" name="円形吹き出し 42"/>
          <p:cNvSpPr/>
          <p:nvPr/>
        </p:nvSpPr>
        <p:spPr>
          <a:xfrm>
            <a:off x="6804248" y="50807"/>
            <a:ext cx="1728192" cy="786462"/>
          </a:xfrm>
          <a:prstGeom prst="wedgeEllipseCallout">
            <a:avLst>
              <a:gd name="adj1" fmla="val -75347"/>
              <a:gd name="adj2" fmla="val 37837"/>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ja-JP" altLang="en-US" dirty="0"/>
              <a:t>再臨は近い！</a:t>
            </a:r>
          </a:p>
        </p:txBody>
      </p:sp>
      <p:cxnSp>
        <p:nvCxnSpPr>
          <p:cNvPr id="47" name="直線矢印コネクタ 46"/>
          <p:cNvCxnSpPr>
            <a:stCxn id="0" idx="2"/>
            <a:endCxn id="46" idx="0"/>
          </p:cNvCxnSpPr>
          <p:nvPr/>
        </p:nvCxnSpPr>
        <p:spPr>
          <a:xfrm flipH="1">
            <a:off x="4419600" y="2846388"/>
            <a:ext cx="6350" cy="31591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5" name="円形吹き出し 54"/>
          <p:cNvSpPr/>
          <p:nvPr/>
        </p:nvSpPr>
        <p:spPr>
          <a:xfrm>
            <a:off x="6798782" y="2819190"/>
            <a:ext cx="1728192" cy="786462"/>
          </a:xfrm>
          <a:prstGeom prst="wedgeEllipseCallout">
            <a:avLst>
              <a:gd name="adj1" fmla="val -75347"/>
              <a:gd name="adj2" fmla="val 37837"/>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ja-JP" altLang="en-US" dirty="0"/>
              <a:t>異端として免職</a:t>
            </a:r>
          </a:p>
        </p:txBody>
      </p:sp>
      <p:cxnSp>
        <p:nvCxnSpPr>
          <p:cNvPr id="56" name="直線矢印コネクタ 55"/>
          <p:cNvCxnSpPr>
            <a:stCxn id="46" idx="2"/>
            <a:endCxn id="32" idx="0"/>
          </p:cNvCxnSpPr>
          <p:nvPr/>
        </p:nvCxnSpPr>
        <p:spPr>
          <a:xfrm>
            <a:off x="4419600" y="3870325"/>
            <a:ext cx="0" cy="330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60" name="円/楕円 59"/>
          <p:cNvSpPr/>
          <p:nvPr/>
        </p:nvSpPr>
        <p:spPr>
          <a:xfrm>
            <a:off x="378948" y="4676717"/>
            <a:ext cx="1800200" cy="1142402"/>
          </a:xfrm>
          <a:prstGeom prst="ellipse">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r>
              <a:rPr lang="ja-JP" altLang="en-US" b="1" dirty="0">
                <a:solidFill>
                  <a:schemeClr val="tx1">
                    <a:lumMod val="95000"/>
                    <a:lumOff val="5000"/>
                  </a:schemeClr>
                </a:solidFill>
              </a:rPr>
              <a:t>ウェストコットとホートの支援</a:t>
            </a:r>
          </a:p>
        </p:txBody>
      </p:sp>
      <p:sp>
        <p:nvSpPr>
          <p:cNvPr id="61" name="円/楕円 60"/>
          <p:cNvSpPr/>
          <p:nvPr/>
        </p:nvSpPr>
        <p:spPr>
          <a:xfrm>
            <a:off x="6643549" y="4658602"/>
            <a:ext cx="1800200" cy="1142402"/>
          </a:xfrm>
          <a:prstGeom prst="ellipse">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r>
              <a:rPr lang="ja-JP" altLang="en-US" b="1" dirty="0">
                <a:solidFill>
                  <a:schemeClr val="tx1">
                    <a:lumMod val="95000"/>
                    <a:lumOff val="5000"/>
                  </a:schemeClr>
                </a:solidFill>
              </a:rPr>
              <a:t>イルミナティの支援</a:t>
            </a:r>
          </a:p>
        </p:txBody>
      </p:sp>
      <p:sp>
        <p:nvSpPr>
          <p:cNvPr id="63" name="テキスト ボックス 62"/>
          <p:cNvSpPr txBox="1"/>
          <p:nvPr/>
        </p:nvSpPr>
        <p:spPr>
          <a:xfrm>
            <a:off x="2627313" y="5013325"/>
            <a:ext cx="3579812" cy="46196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fontAlgn="auto">
              <a:spcBef>
                <a:spcPts val="0"/>
              </a:spcBef>
              <a:spcAft>
                <a:spcPts val="0"/>
              </a:spcAft>
              <a:defRPr/>
            </a:pPr>
            <a:r>
              <a:rPr lang="ja-JP" altLang="en-US" sz="2400" b="1" dirty="0"/>
              <a:t>スコフィールド・バイブル</a:t>
            </a:r>
          </a:p>
        </p:txBody>
      </p:sp>
      <p:cxnSp>
        <p:nvCxnSpPr>
          <p:cNvPr id="64" name="直線矢印コネクタ 63"/>
          <p:cNvCxnSpPr>
            <a:stCxn id="32" idx="2"/>
            <a:endCxn id="63" idx="0"/>
          </p:cNvCxnSpPr>
          <p:nvPr/>
        </p:nvCxnSpPr>
        <p:spPr>
          <a:xfrm flipH="1">
            <a:off x="4416425" y="4662488"/>
            <a:ext cx="3175" cy="35083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67" name="直線矢印コネクタ 66"/>
          <p:cNvCxnSpPr>
            <a:stCxn id="60" idx="6"/>
            <a:endCxn id="63" idx="1"/>
          </p:cNvCxnSpPr>
          <p:nvPr/>
        </p:nvCxnSpPr>
        <p:spPr>
          <a:xfrm flipV="1">
            <a:off x="2179638" y="5243513"/>
            <a:ext cx="447675" cy="476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71" name="直線矢印コネクタ 70"/>
          <p:cNvCxnSpPr>
            <a:stCxn id="0" idx="2"/>
            <a:endCxn id="63" idx="3"/>
          </p:cNvCxnSpPr>
          <p:nvPr/>
        </p:nvCxnSpPr>
        <p:spPr>
          <a:xfrm flipH="1">
            <a:off x="6207125" y="5229225"/>
            <a:ext cx="436563" cy="142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74" name="円/楕円 73"/>
          <p:cNvSpPr/>
          <p:nvPr/>
        </p:nvSpPr>
        <p:spPr>
          <a:xfrm>
            <a:off x="1868872" y="5833005"/>
            <a:ext cx="5112568" cy="836712"/>
          </a:xfrm>
          <a:prstGeom prst="ellipse">
            <a:avLst/>
          </a:prstGeom>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r>
              <a:rPr lang="ja-JP" altLang="en-US" dirty="0"/>
              <a:t>世界のクリスチャンに多大な影響</a:t>
            </a:r>
          </a:p>
        </p:txBody>
      </p:sp>
      <p:cxnSp>
        <p:nvCxnSpPr>
          <p:cNvPr id="75" name="直線矢印コネクタ 74"/>
          <p:cNvCxnSpPr>
            <a:stCxn id="63" idx="2"/>
            <a:endCxn id="0" idx="0"/>
          </p:cNvCxnSpPr>
          <p:nvPr/>
        </p:nvCxnSpPr>
        <p:spPr>
          <a:xfrm>
            <a:off x="4416425" y="5475288"/>
            <a:ext cx="7938" cy="35718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78" name="円形吹き出し 77"/>
          <p:cNvSpPr/>
          <p:nvPr/>
        </p:nvSpPr>
        <p:spPr>
          <a:xfrm>
            <a:off x="0" y="1672003"/>
            <a:ext cx="2402931" cy="2045029"/>
          </a:xfrm>
          <a:prstGeom prst="wedgeEllipseCallout">
            <a:avLst>
              <a:gd name="adj1" fmla="val 57329"/>
              <a:gd name="adj2" fmla="val 86813"/>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ja-JP" altLang="en-US" dirty="0"/>
              <a:t>・詐欺罪で収監</a:t>
            </a:r>
            <a:endParaRPr lang="en-US" altLang="ja-JP" dirty="0"/>
          </a:p>
          <a:p>
            <a:pPr algn="ctr" fontAlgn="auto">
              <a:spcBef>
                <a:spcPts val="0"/>
              </a:spcBef>
              <a:spcAft>
                <a:spcPts val="0"/>
              </a:spcAft>
              <a:defRPr/>
            </a:pPr>
            <a:r>
              <a:rPr lang="ja-JP" altLang="en-US" dirty="0"/>
              <a:t>・妻子遺棄</a:t>
            </a:r>
            <a:endParaRPr lang="en-US" altLang="ja-JP" dirty="0"/>
          </a:p>
          <a:p>
            <a:pPr algn="ctr" fontAlgn="auto">
              <a:spcBef>
                <a:spcPts val="0"/>
              </a:spcBef>
              <a:spcAft>
                <a:spcPts val="0"/>
              </a:spcAft>
              <a:defRPr/>
            </a:pPr>
            <a:r>
              <a:rPr lang="ja-JP" altLang="en-US" dirty="0"/>
              <a:t>・愛人作り</a:t>
            </a:r>
            <a:endParaRPr lang="en-US" altLang="ja-JP" dirty="0"/>
          </a:p>
          <a:p>
            <a:pPr algn="ctr" fontAlgn="auto">
              <a:spcBef>
                <a:spcPts val="0"/>
              </a:spcBef>
              <a:spcAft>
                <a:spcPts val="0"/>
              </a:spcAft>
              <a:defRPr/>
            </a:pPr>
            <a:r>
              <a:rPr lang="ja-JP" altLang="en-US" dirty="0"/>
              <a:t>・社会主義者と交友</a:t>
            </a:r>
            <a:endParaRPr lang="en-US" altLang="ja-JP" dirty="0"/>
          </a:p>
          <a:p>
            <a:pPr algn="ctr" fontAlgn="auto">
              <a:spcBef>
                <a:spcPts val="0"/>
              </a:spcBef>
              <a:spcAft>
                <a:spcPts val="0"/>
              </a:spcAft>
              <a:defRPr/>
            </a:pPr>
            <a:r>
              <a:rPr lang="ja-JP" altLang="en-US" dirty="0"/>
              <a:t>・自称博士</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1123950" y="311150"/>
            <a:ext cx="6877050" cy="46196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fontAlgn="auto">
              <a:spcBef>
                <a:spcPts val="0"/>
              </a:spcBef>
              <a:spcAft>
                <a:spcPts val="0"/>
              </a:spcAft>
              <a:defRPr/>
            </a:pPr>
            <a:r>
              <a:rPr lang="ja-JP" altLang="en-US" sz="2400" b="1" dirty="0"/>
              <a:t>ディスペンセーション主義の宣伝マンたち</a:t>
            </a:r>
          </a:p>
        </p:txBody>
      </p:sp>
      <p:grpSp>
        <p:nvGrpSpPr>
          <p:cNvPr id="98306" name="グループ化 6"/>
          <p:cNvGrpSpPr>
            <a:grpSpLocks/>
          </p:cNvGrpSpPr>
          <p:nvPr/>
        </p:nvGrpSpPr>
        <p:grpSpPr bwMode="auto">
          <a:xfrm>
            <a:off x="4254500" y="1222375"/>
            <a:ext cx="2165350" cy="2646363"/>
            <a:chOff x="829411" y="1204036"/>
            <a:chExt cx="2165051" cy="2645927"/>
          </a:xfrm>
        </p:grpSpPr>
        <p:pic>
          <p:nvPicPr>
            <p:cNvPr id="98328" name="Picture 3"/>
            <p:cNvPicPr>
              <a:picLocks noChangeAspect="1" noChangeArrowheads="1"/>
            </p:cNvPicPr>
            <p:nvPr/>
          </p:nvPicPr>
          <p:blipFill>
            <a:blip r:embed="rId3"/>
            <a:srcRect/>
            <a:stretch>
              <a:fillRect/>
            </a:stretch>
          </p:blipFill>
          <p:spPr bwMode="auto">
            <a:xfrm>
              <a:off x="829411" y="1204036"/>
              <a:ext cx="2165051" cy="2152956"/>
            </a:xfrm>
            <a:prstGeom prst="rect">
              <a:avLst/>
            </a:prstGeom>
            <a:noFill/>
            <a:ln w="9525">
              <a:noFill/>
              <a:miter lim="800000"/>
              <a:headEnd/>
              <a:tailEnd/>
            </a:ln>
          </p:spPr>
        </p:pic>
        <p:sp>
          <p:nvSpPr>
            <p:cNvPr id="98329" name="テキスト ボックス 3"/>
            <p:cNvSpPr txBox="1">
              <a:spLocks noChangeArrowheads="1"/>
            </p:cNvSpPr>
            <p:nvPr/>
          </p:nvSpPr>
          <p:spPr bwMode="auto">
            <a:xfrm>
              <a:off x="1137525" y="3480631"/>
              <a:ext cx="1548822" cy="369332"/>
            </a:xfrm>
            <a:prstGeom prst="rect">
              <a:avLst/>
            </a:prstGeom>
            <a:noFill/>
            <a:ln w="9525">
              <a:noFill/>
              <a:miter lim="800000"/>
              <a:headEnd/>
              <a:tailEnd/>
            </a:ln>
          </p:spPr>
          <p:txBody>
            <a:bodyPr wrap="none">
              <a:spAutoFit/>
            </a:bodyPr>
            <a:lstStyle/>
            <a:p>
              <a:r>
                <a:rPr lang="ja-JP" altLang="en-US">
                  <a:latin typeface="Calibri" pitchFamily="34" charset="0"/>
                </a:rPr>
                <a:t>ハル・リンゼイ</a:t>
              </a:r>
            </a:p>
          </p:txBody>
        </p:sp>
      </p:grpSp>
      <p:grpSp>
        <p:nvGrpSpPr>
          <p:cNvPr id="98307" name="グループ化 5"/>
          <p:cNvGrpSpPr>
            <a:grpSpLocks/>
          </p:cNvGrpSpPr>
          <p:nvPr/>
        </p:nvGrpSpPr>
        <p:grpSpPr bwMode="auto">
          <a:xfrm>
            <a:off x="971550" y="1171575"/>
            <a:ext cx="2633663" cy="2990850"/>
            <a:chOff x="3084418" y="1142753"/>
            <a:chExt cx="2634054" cy="2990672"/>
          </a:xfrm>
        </p:grpSpPr>
        <p:pic>
          <p:nvPicPr>
            <p:cNvPr id="98326" name="Picture 2"/>
            <p:cNvPicPr>
              <a:picLocks noChangeAspect="1" noChangeArrowheads="1"/>
            </p:cNvPicPr>
            <p:nvPr/>
          </p:nvPicPr>
          <p:blipFill>
            <a:blip r:embed="rId4"/>
            <a:srcRect/>
            <a:stretch>
              <a:fillRect/>
            </a:stretch>
          </p:blipFill>
          <p:spPr bwMode="auto">
            <a:xfrm>
              <a:off x="3662441" y="1142753"/>
              <a:ext cx="1478007" cy="2349433"/>
            </a:xfrm>
            <a:prstGeom prst="rect">
              <a:avLst/>
            </a:prstGeom>
            <a:noFill/>
            <a:ln w="9525">
              <a:noFill/>
              <a:miter lim="800000"/>
              <a:headEnd/>
              <a:tailEnd/>
            </a:ln>
          </p:spPr>
        </p:pic>
        <p:sp>
          <p:nvSpPr>
            <p:cNvPr id="98327" name="テキスト ボックス 26"/>
            <p:cNvSpPr txBox="1">
              <a:spLocks noChangeArrowheads="1"/>
            </p:cNvSpPr>
            <p:nvPr/>
          </p:nvSpPr>
          <p:spPr bwMode="auto">
            <a:xfrm>
              <a:off x="3084418" y="3764093"/>
              <a:ext cx="2634054" cy="369332"/>
            </a:xfrm>
            <a:prstGeom prst="rect">
              <a:avLst/>
            </a:prstGeom>
            <a:noFill/>
            <a:ln w="9525">
              <a:noFill/>
              <a:miter lim="800000"/>
              <a:headEnd/>
              <a:tailEnd/>
            </a:ln>
          </p:spPr>
          <p:txBody>
            <a:bodyPr wrap="none">
              <a:spAutoFit/>
            </a:bodyPr>
            <a:lstStyle/>
            <a:p>
              <a:r>
                <a:rPr lang="ja-JP" altLang="en-US">
                  <a:latin typeface="Calibri" pitchFamily="34" charset="0"/>
                </a:rPr>
                <a:t>サイラス・</a:t>
              </a:r>
              <a:r>
                <a:rPr lang="en-US" altLang="ja-JP">
                  <a:latin typeface="Calibri" pitchFamily="34" charset="0"/>
                </a:rPr>
                <a:t>I</a:t>
              </a:r>
              <a:r>
                <a:rPr lang="ja-JP" altLang="en-US">
                  <a:latin typeface="Calibri" pitchFamily="34" charset="0"/>
                </a:rPr>
                <a:t>・スコフィールド</a:t>
              </a:r>
            </a:p>
          </p:txBody>
        </p:sp>
      </p:grpSp>
      <p:grpSp>
        <p:nvGrpSpPr>
          <p:cNvPr id="98308" name="グループ化 7"/>
          <p:cNvGrpSpPr>
            <a:grpSpLocks/>
          </p:cNvGrpSpPr>
          <p:nvPr/>
        </p:nvGrpSpPr>
        <p:grpSpPr bwMode="auto">
          <a:xfrm>
            <a:off x="6858000" y="1203325"/>
            <a:ext cx="1962150" cy="2646363"/>
            <a:chOff x="5718472" y="1204036"/>
            <a:chExt cx="1962694" cy="2645348"/>
          </a:xfrm>
        </p:grpSpPr>
        <p:pic>
          <p:nvPicPr>
            <p:cNvPr id="98324" name="Picture 4"/>
            <p:cNvPicPr>
              <a:picLocks noChangeAspect="1" noChangeArrowheads="1"/>
            </p:cNvPicPr>
            <p:nvPr/>
          </p:nvPicPr>
          <p:blipFill>
            <a:blip r:embed="rId5"/>
            <a:srcRect/>
            <a:stretch>
              <a:fillRect/>
            </a:stretch>
          </p:blipFill>
          <p:spPr bwMode="auto">
            <a:xfrm>
              <a:off x="5738989" y="1204036"/>
              <a:ext cx="1942177" cy="2152956"/>
            </a:xfrm>
            <a:prstGeom prst="rect">
              <a:avLst/>
            </a:prstGeom>
            <a:noFill/>
            <a:ln w="9525">
              <a:noFill/>
              <a:miter lim="800000"/>
              <a:headEnd/>
              <a:tailEnd/>
            </a:ln>
          </p:spPr>
        </p:pic>
        <p:sp>
          <p:nvSpPr>
            <p:cNvPr id="98325" name="テキスト ボックス 28"/>
            <p:cNvSpPr txBox="1">
              <a:spLocks noChangeArrowheads="1"/>
            </p:cNvSpPr>
            <p:nvPr/>
          </p:nvSpPr>
          <p:spPr bwMode="auto">
            <a:xfrm>
              <a:off x="5718472" y="3480052"/>
              <a:ext cx="1962694" cy="369332"/>
            </a:xfrm>
            <a:prstGeom prst="rect">
              <a:avLst/>
            </a:prstGeom>
            <a:noFill/>
            <a:ln w="9525">
              <a:noFill/>
              <a:miter lim="800000"/>
              <a:headEnd/>
              <a:tailEnd/>
            </a:ln>
          </p:spPr>
          <p:txBody>
            <a:bodyPr>
              <a:spAutoFit/>
            </a:bodyPr>
            <a:lstStyle/>
            <a:p>
              <a:pPr algn="ctr"/>
              <a:r>
                <a:rPr lang="ja-JP" altLang="en-US">
                  <a:latin typeface="Calibri" pitchFamily="34" charset="0"/>
                </a:rPr>
                <a:t>ティム・ラヘイ</a:t>
              </a:r>
            </a:p>
          </p:txBody>
        </p:sp>
      </p:grpSp>
      <p:sp>
        <p:nvSpPr>
          <p:cNvPr id="9" name="正方形/長方形 8"/>
          <p:cNvSpPr/>
          <p:nvPr/>
        </p:nvSpPr>
        <p:spPr>
          <a:xfrm>
            <a:off x="4220153" y="4365104"/>
            <a:ext cx="4572000" cy="646331"/>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fontAlgn="auto">
              <a:spcBef>
                <a:spcPts val="0"/>
              </a:spcBef>
              <a:spcAft>
                <a:spcPts val="0"/>
              </a:spcAft>
              <a:defRPr/>
            </a:pPr>
            <a:r>
              <a:rPr lang="ja-JP" altLang="ja-JP" dirty="0"/>
              <a:t>宗教自由連盟（Coalition for Religious Freedom）の理事</a:t>
            </a:r>
            <a:endParaRPr lang="ja-JP" altLang="en-US" dirty="0"/>
          </a:p>
        </p:txBody>
      </p:sp>
      <p:cxnSp>
        <p:nvCxnSpPr>
          <p:cNvPr id="12" name="直線コネクタ 11"/>
          <p:cNvCxnSpPr>
            <a:stCxn id="98329" idx="2"/>
            <a:endCxn id="0" idx="0"/>
          </p:cNvCxnSpPr>
          <p:nvPr/>
        </p:nvCxnSpPr>
        <p:spPr>
          <a:xfrm>
            <a:off x="5337175" y="3868738"/>
            <a:ext cx="1168400" cy="496887"/>
          </a:xfrm>
          <a:prstGeom prst="line">
            <a:avLst/>
          </a:prstGeom>
        </p:spPr>
        <p:style>
          <a:lnRef idx="3">
            <a:schemeClr val="dk1"/>
          </a:lnRef>
          <a:fillRef idx="0">
            <a:schemeClr val="dk1"/>
          </a:fillRef>
          <a:effectRef idx="2">
            <a:schemeClr val="dk1"/>
          </a:effectRef>
          <a:fontRef idx="minor">
            <a:schemeClr val="tx1"/>
          </a:fontRef>
        </p:style>
      </p:cxnSp>
      <p:cxnSp>
        <p:nvCxnSpPr>
          <p:cNvPr id="14" name="直線コネクタ 13"/>
          <p:cNvCxnSpPr>
            <a:stCxn id="0" idx="0"/>
            <a:endCxn id="98325" idx="2"/>
          </p:cNvCxnSpPr>
          <p:nvPr/>
        </p:nvCxnSpPr>
        <p:spPr>
          <a:xfrm flipV="1">
            <a:off x="6505575" y="3849688"/>
            <a:ext cx="1333500" cy="515937"/>
          </a:xfrm>
          <a:prstGeom prst="line">
            <a:avLst/>
          </a:prstGeom>
        </p:spPr>
        <p:style>
          <a:lnRef idx="3">
            <a:schemeClr val="dk1"/>
          </a:lnRef>
          <a:fillRef idx="0">
            <a:schemeClr val="dk1"/>
          </a:fillRef>
          <a:effectRef idx="2">
            <a:schemeClr val="dk1"/>
          </a:effectRef>
          <a:fontRef idx="minor">
            <a:schemeClr val="tx1"/>
          </a:fontRef>
        </p:style>
      </p:cxnSp>
      <p:sp>
        <p:nvSpPr>
          <p:cNvPr id="15" name="正方形/長方形 14"/>
          <p:cNvSpPr/>
          <p:nvPr/>
        </p:nvSpPr>
        <p:spPr>
          <a:xfrm>
            <a:off x="4913409" y="5589240"/>
            <a:ext cx="3185487" cy="369332"/>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pPr fontAlgn="auto">
              <a:spcBef>
                <a:spcPts val="0"/>
              </a:spcBef>
              <a:spcAft>
                <a:spcPts val="0"/>
              </a:spcAft>
              <a:defRPr/>
            </a:pPr>
            <a:r>
              <a:rPr lang="ja-JP" altLang="ja-JP" dirty="0"/>
              <a:t>統一教会の文鮮明が財政支援</a:t>
            </a:r>
            <a:endParaRPr lang="ja-JP" altLang="en-US" dirty="0"/>
          </a:p>
        </p:txBody>
      </p:sp>
      <p:cxnSp>
        <p:nvCxnSpPr>
          <p:cNvPr id="18" name="直線コネクタ 17"/>
          <p:cNvCxnSpPr>
            <a:stCxn id="0" idx="0"/>
            <a:endCxn id="0" idx="2"/>
          </p:cNvCxnSpPr>
          <p:nvPr/>
        </p:nvCxnSpPr>
        <p:spPr>
          <a:xfrm flipV="1">
            <a:off x="6505575" y="5011738"/>
            <a:ext cx="0" cy="577850"/>
          </a:xfrm>
          <a:prstGeom prst="line">
            <a:avLst/>
          </a:prstGeom>
        </p:spPr>
        <p:style>
          <a:lnRef idx="3">
            <a:schemeClr val="dk1"/>
          </a:lnRef>
          <a:fillRef idx="0">
            <a:schemeClr val="dk1"/>
          </a:fillRef>
          <a:effectRef idx="2">
            <a:schemeClr val="dk1"/>
          </a:effectRef>
          <a:fontRef idx="minor">
            <a:schemeClr val="tx1"/>
          </a:fontRef>
        </p:style>
      </p:cxnSp>
      <p:grpSp>
        <p:nvGrpSpPr>
          <p:cNvPr id="98318" name="グループ化 21"/>
          <p:cNvGrpSpPr>
            <a:grpSpLocks/>
          </p:cNvGrpSpPr>
          <p:nvPr/>
        </p:nvGrpSpPr>
        <p:grpSpPr bwMode="auto">
          <a:xfrm>
            <a:off x="925513" y="4425950"/>
            <a:ext cx="2765425" cy="2216150"/>
            <a:chOff x="537544" y="4481512"/>
            <a:chExt cx="3446193" cy="2622795"/>
          </a:xfrm>
        </p:grpSpPr>
        <p:pic>
          <p:nvPicPr>
            <p:cNvPr id="98320" name="Picture 5"/>
            <p:cNvPicPr>
              <a:picLocks noChangeAspect="1" noChangeArrowheads="1"/>
            </p:cNvPicPr>
            <p:nvPr/>
          </p:nvPicPr>
          <p:blipFill>
            <a:blip r:embed="rId6"/>
            <a:srcRect/>
            <a:stretch>
              <a:fillRect/>
            </a:stretch>
          </p:blipFill>
          <p:spPr bwMode="auto">
            <a:xfrm>
              <a:off x="1549623" y="4481512"/>
              <a:ext cx="1350615" cy="1755799"/>
            </a:xfrm>
            <a:prstGeom prst="rect">
              <a:avLst/>
            </a:prstGeom>
            <a:noFill/>
            <a:ln w="9525">
              <a:noFill/>
              <a:miter lim="800000"/>
              <a:headEnd/>
              <a:tailEnd/>
            </a:ln>
          </p:spPr>
        </p:pic>
        <p:sp>
          <p:nvSpPr>
            <p:cNvPr id="19" name="テキスト ボックス 18"/>
            <p:cNvSpPr txBox="1"/>
            <p:nvPr/>
          </p:nvSpPr>
          <p:spPr>
            <a:xfrm>
              <a:off x="537544" y="6339613"/>
              <a:ext cx="3446193" cy="764694"/>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fontAlgn="auto">
                <a:spcBef>
                  <a:spcPts val="0"/>
                </a:spcBef>
                <a:spcAft>
                  <a:spcPts val="0"/>
                </a:spcAft>
                <a:defRPr/>
              </a:pPr>
              <a:r>
                <a:rPr lang="ja-JP" altLang="en-US" dirty="0"/>
                <a:t>イルミナティのヤコブ・シフが資金援助</a:t>
              </a:r>
            </a:p>
          </p:txBody>
        </p:sp>
      </p:grpSp>
      <p:cxnSp>
        <p:nvCxnSpPr>
          <p:cNvPr id="44" name="直線コネクタ 43"/>
          <p:cNvCxnSpPr>
            <a:stCxn id="28677" idx="0"/>
            <a:endCxn id="98327" idx="2"/>
          </p:cNvCxnSpPr>
          <p:nvPr/>
        </p:nvCxnSpPr>
        <p:spPr>
          <a:xfrm flipV="1">
            <a:off x="2279650" y="4162425"/>
            <a:ext cx="9525" cy="263525"/>
          </a:xfrm>
          <a:prstGeom prst="line">
            <a:avLst/>
          </a:prstGeom>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29133" y="5940389"/>
            <a:ext cx="5884437" cy="369332"/>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fontAlgn="auto">
              <a:spcBef>
                <a:spcPts val="0"/>
              </a:spcBef>
              <a:spcAft>
                <a:spcPts val="0"/>
              </a:spcAft>
              <a:defRPr/>
            </a:pPr>
            <a:r>
              <a:rPr lang="ja-JP" altLang="en-US" dirty="0"/>
              <a:t>フリーメイソン式の握手をするビリー･グラハム</a:t>
            </a:r>
          </a:p>
        </p:txBody>
      </p:sp>
      <p:pic>
        <p:nvPicPr>
          <p:cNvPr id="100356" name="Picture 3"/>
          <p:cNvPicPr>
            <a:picLocks noChangeAspect="1" noChangeArrowheads="1"/>
          </p:cNvPicPr>
          <p:nvPr/>
        </p:nvPicPr>
        <p:blipFill>
          <a:blip r:embed="rId3"/>
          <a:srcRect/>
          <a:stretch>
            <a:fillRect/>
          </a:stretch>
        </p:blipFill>
        <p:spPr bwMode="auto">
          <a:xfrm>
            <a:off x="4284663" y="1557338"/>
            <a:ext cx="4343400" cy="3455987"/>
          </a:xfrm>
          <a:prstGeom prst="rect">
            <a:avLst/>
          </a:prstGeom>
          <a:noFill/>
          <a:ln w="9525">
            <a:noFill/>
            <a:miter lim="800000"/>
            <a:headEnd/>
            <a:tailEnd/>
          </a:ln>
        </p:spPr>
      </p:pic>
      <p:pic>
        <p:nvPicPr>
          <p:cNvPr id="100357" name="Picture 4"/>
          <p:cNvPicPr>
            <a:picLocks noChangeAspect="1" noChangeArrowheads="1"/>
          </p:cNvPicPr>
          <p:nvPr/>
        </p:nvPicPr>
        <p:blipFill>
          <a:blip r:embed="rId4"/>
          <a:srcRect/>
          <a:stretch>
            <a:fillRect/>
          </a:stretch>
        </p:blipFill>
        <p:spPr bwMode="auto">
          <a:xfrm>
            <a:off x="107950" y="211138"/>
            <a:ext cx="3959225" cy="532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29133" y="5940389"/>
            <a:ext cx="5884437" cy="646331"/>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fontAlgn="auto">
              <a:spcBef>
                <a:spcPts val="0"/>
              </a:spcBef>
              <a:spcAft>
                <a:spcPts val="0"/>
              </a:spcAft>
              <a:defRPr/>
            </a:pPr>
            <a:r>
              <a:rPr lang="ja-JP" altLang="en-US" dirty="0"/>
              <a:t>フリーメイソン式のポーズ（ライオンの手）をとる</a:t>
            </a:r>
            <a:endParaRPr lang="en-US" altLang="ja-JP" dirty="0"/>
          </a:p>
          <a:p>
            <a:pPr algn="ctr" fontAlgn="auto">
              <a:spcBef>
                <a:spcPts val="0"/>
              </a:spcBef>
              <a:spcAft>
                <a:spcPts val="0"/>
              </a:spcAft>
              <a:defRPr/>
            </a:pPr>
            <a:r>
              <a:rPr lang="ja-JP" altLang="en-US" dirty="0"/>
              <a:t>パット・ロバートソン</a:t>
            </a:r>
          </a:p>
        </p:txBody>
      </p:sp>
      <p:pic>
        <p:nvPicPr>
          <p:cNvPr id="102404" name="Picture 2"/>
          <p:cNvPicPr>
            <a:picLocks noChangeAspect="1" noChangeArrowheads="1"/>
          </p:cNvPicPr>
          <p:nvPr/>
        </p:nvPicPr>
        <p:blipFill>
          <a:blip r:embed="rId3"/>
          <a:srcRect/>
          <a:stretch>
            <a:fillRect/>
          </a:stretch>
        </p:blipFill>
        <p:spPr bwMode="auto">
          <a:xfrm>
            <a:off x="2332038" y="460375"/>
            <a:ext cx="4598987"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627063" y="549275"/>
            <a:ext cx="7848600" cy="5938838"/>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fontAlgn="auto">
              <a:spcBef>
                <a:spcPts val="0"/>
              </a:spcBef>
              <a:spcAft>
                <a:spcPts val="0"/>
              </a:spcAft>
              <a:defRPr/>
            </a:pPr>
            <a:r>
              <a:rPr lang="ja-JP" altLang="en-US" sz="2800" b="1" dirty="0"/>
              <a:t>フリーメイソン側の説明：</a:t>
            </a:r>
            <a:endParaRPr lang="en-US" altLang="ja-JP" sz="2800" b="1" dirty="0"/>
          </a:p>
          <a:p>
            <a:pPr fontAlgn="auto">
              <a:spcBef>
                <a:spcPts val="0"/>
              </a:spcBef>
              <a:spcAft>
                <a:spcPts val="0"/>
              </a:spcAft>
              <a:defRPr/>
            </a:pPr>
            <a:endParaRPr lang="en-US" altLang="ja-JP" sz="2800" b="1" dirty="0"/>
          </a:p>
          <a:p>
            <a:pPr fontAlgn="auto">
              <a:spcBef>
                <a:spcPts val="0"/>
              </a:spcBef>
              <a:spcAft>
                <a:spcPts val="0"/>
              </a:spcAft>
              <a:defRPr/>
            </a:pPr>
            <a:r>
              <a:rPr lang="ja-JP" altLang="en-US" sz="2800" b="1" dirty="0"/>
              <a:t>フリーメイソンの間で見られる重要なサインは、「ライオンの手」である。猫の手の形に指を曲げて拳骨を作る。</a:t>
            </a:r>
            <a:endParaRPr lang="en-US" altLang="ja-JP" sz="2800" b="1" dirty="0"/>
          </a:p>
          <a:p>
            <a:pPr fontAlgn="auto">
              <a:spcBef>
                <a:spcPts val="0"/>
              </a:spcBef>
              <a:spcAft>
                <a:spcPts val="0"/>
              </a:spcAft>
              <a:defRPr/>
            </a:pPr>
            <a:endParaRPr lang="en-US" altLang="ja-JP" sz="2800" b="1" dirty="0"/>
          </a:p>
          <a:p>
            <a:pPr fontAlgn="auto">
              <a:spcBef>
                <a:spcPts val="0"/>
              </a:spcBef>
              <a:spcAft>
                <a:spcPts val="0"/>
              </a:spcAft>
              <a:defRPr/>
            </a:pPr>
            <a:r>
              <a:rPr lang="ja-JP" altLang="en-US" sz="2800" b="1" dirty="0"/>
              <a:t>この拳骨は、ユダ族の獅子を意味しており、伝説と寓話の両方において、いくつかの点で重要である。</a:t>
            </a:r>
            <a:endParaRPr lang="en-US" altLang="ja-JP" sz="2800" b="1" dirty="0"/>
          </a:p>
          <a:p>
            <a:pPr fontAlgn="auto">
              <a:spcBef>
                <a:spcPts val="0"/>
              </a:spcBef>
              <a:spcAft>
                <a:spcPts val="0"/>
              </a:spcAft>
              <a:defRPr/>
            </a:pPr>
            <a:endParaRPr lang="en-US" altLang="ja-JP" sz="2800" b="1" dirty="0"/>
          </a:p>
          <a:p>
            <a:pPr fontAlgn="auto">
              <a:spcBef>
                <a:spcPts val="0"/>
              </a:spcBef>
              <a:spcAft>
                <a:spcPts val="0"/>
              </a:spcAft>
              <a:defRPr/>
            </a:pPr>
            <a:r>
              <a:rPr lang="ja-JP" altLang="en-US" sz="2800" b="1" dirty="0"/>
              <a:t>変化と永遠の命のメッセージは、第</a:t>
            </a:r>
            <a:r>
              <a:rPr lang="en-US" altLang="ja-JP" sz="2800" b="1" dirty="0"/>
              <a:t>3</a:t>
            </a:r>
            <a:r>
              <a:rPr lang="ja-JP" altLang="en-US" sz="2800" b="1" dirty="0"/>
              <a:t>階級のメイソンにとって重要な意味を持つ。</a:t>
            </a:r>
            <a:endParaRPr lang="en-US" altLang="ja-JP" sz="2800" b="1" dirty="0"/>
          </a:p>
          <a:p>
            <a:pPr fontAlgn="auto">
              <a:spcBef>
                <a:spcPts val="0"/>
              </a:spcBef>
              <a:spcAft>
                <a:spcPts val="0"/>
              </a:spcAft>
              <a:defRPr/>
            </a:pPr>
            <a:endParaRPr lang="en-US" altLang="ja-JP" dirty="0"/>
          </a:p>
          <a:p>
            <a:pPr fontAlgn="auto">
              <a:spcBef>
                <a:spcPts val="0"/>
              </a:spcBef>
              <a:spcAft>
                <a:spcPts val="0"/>
              </a:spcAft>
              <a:defRPr/>
            </a:pPr>
            <a:r>
              <a:rPr lang="en-US" altLang="ja-JP" dirty="0">
                <a:hlinkClick r:id="rId3"/>
              </a:rPr>
              <a:t>http://www.themasonictrowel.com/Articles/degrees/degree_3rd_files/the_lions_paw_gltx.htm</a:t>
            </a:r>
            <a:r>
              <a:rPr lang="en-US" altLang="ja-JP" dirty="0"/>
              <a:t/>
            </a:r>
            <a:br>
              <a:rPr lang="en-US" altLang="ja-JP" dirty="0"/>
            </a:br>
            <a:endParaRPr lang="ja-JP" alt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正方形/長方形 6"/>
          <p:cNvSpPr>
            <a:spLocks noChangeArrowheads="1"/>
          </p:cNvSpPr>
          <p:nvPr/>
        </p:nvSpPr>
        <p:spPr bwMode="auto">
          <a:xfrm>
            <a:off x="1677988" y="404813"/>
            <a:ext cx="3095625" cy="461962"/>
          </a:xfrm>
          <a:prstGeom prst="rect">
            <a:avLst/>
          </a:prstGeom>
          <a:gradFill rotWithShape="1">
            <a:gsLst>
              <a:gs pos="0">
                <a:srgbClr val="A0A000"/>
              </a:gs>
              <a:gs pos="50000">
                <a:srgbClr val="E6E600"/>
              </a:gs>
              <a:gs pos="100000">
                <a:srgbClr val="FFFF00"/>
              </a:gs>
            </a:gsLst>
            <a:lin ang="0" scaled="1"/>
          </a:gradFill>
          <a:ln w="9525">
            <a:noFill/>
            <a:miter lim="800000"/>
            <a:headEnd/>
            <a:tailEnd/>
          </a:ln>
        </p:spPr>
        <p:txBody>
          <a:bodyPr>
            <a:spAutoFit/>
          </a:bodyPr>
          <a:lstStyle/>
          <a:p>
            <a:pPr algn="ctr"/>
            <a:r>
              <a:rPr lang="ja-JP" altLang="en-US" sz="2400" b="1">
                <a:latin typeface="Calibri" pitchFamily="34" charset="0"/>
              </a:rPr>
              <a:t>ヒューマニズムでは</a:t>
            </a:r>
          </a:p>
        </p:txBody>
      </p:sp>
      <p:pic>
        <p:nvPicPr>
          <p:cNvPr id="22530" name="Picture 2"/>
          <p:cNvPicPr>
            <a:picLocks noChangeAspect="1" noChangeArrowheads="1"/>
          </p:cNvPicPr>
          <p:nvPr/>
        </p:nvPicPr>
        <p:blipFill>
          <a:blip r:embed="rId2"/>
          <a:srcRect/>
          <a:stretch>
            <a:fillRect/>
          </a:stretch>
        </p:blipFill>
        <p:spPr bwMode="auto">
          <a:xfrm>
            <a:off x="1677988" y="1268413"/>
            <a:ext cx="5638800" cy="4248150"/>
          </a:xfrm>
          <a:prstGeom prst="rect">
            <a:avLst/>
          </a:prstGeom>
          <a:noFill/>
          <a:ln w="9525">
            <a:noFill/>
            <a:miter lim="800000"/>
            <a:headEnd/>
            <a:tailEnd/>
          </a:ln>
        </p:spPr>
      </p:pic>
      <p:sp>
        <p:nvSpPr>
          <p:cNvPr id="10" name="線吹き出し 1 (枠付き) 9"/>
          <p:cNvSpPr/>
          <p:nvPr/>
        </p:nvSpPr>
        <p:spPr>
          <a:xfrm>
            <a:off x="4497388" y="1989138"/>
            <a:ext cx="1152525" cy="647700"/>
          </a:xfrm>
          <a:prstGeom prst="borderCallout1">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b="1" dirty="0">
                <a:solidFill>
                  <a:sysClr val="windowText" lastClr="000000"/>
                </a:solidFill>
              </a:rPr>
              <a:t>人間</a:t>
            </a:r>
          </a:p>
        </p:txBody>
      </p:sp>
      <p:sp>
        <p:nvSpPr>
          <p:cNvPr id="11" name="線吹き出し 1 (枠付き) 10"/>
          <p:cNvSpPr/>
          <p:nvPr/>
        </p:nvSpPr>
        <p:spPr>
          <a:xfrm>
            <a:off x="6948488" y="1574800"/>
            <a:ext cx="1152525" cy="647700"/>
          </a:xfrm>
          <a:prstGeom prst="borderCallout1">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b="1" dirty="0">
                <a:solidFill>
                  <a:sysClr val="windowText" lastClr="000000"/>
                </a:solidFill>
              </a:rPr>
              <a:t>神</a:t>
            </a:r>
          </a:p>
        </p:txBody>
      </p:sp>
      <p:sp>
        <p:nvSpPr>
          <p:cNvPr id="22533" name="テキスト ボックス 2"/>
          <p:cNvSpPr txBox="1">
            <a:spLocks noChangeArrowheads="1"/>
          </p:cNvSpPr>
          <p:nvPr/>
        </p:nvSpPr>
        <p:spPr bwMode="auto">
          <a:xfrm>
            <a:off x="1677988" y="5908675"/>
            <a:ext cx="5054600" cy="369888"/>
          </a:xfrm>
          <a:prstGeom prst="rect">
            <a:avLst/>
          </a:prstGeom>
          <a:solidFill>
            <a:srgbClr val="FFFF00"/>
          </a:solidFill>
          <a:ln w="9525">
            <a:noFill/>
            <a:miter lim="800000"/>
            <a:headEnd/>
            <a:tailEnd/>
          </a:ln>
        </p:spPr>
        <p:txBody>
          <a:bodyPr>
            <a:spAutoFit/>
          </a:bodyPr>
          <a:lstStyle/>
          <a:p>
            <a:r>
              <a:rPr lang="ja-JP" altLang="en-US">
                <a:latin typeface="Calibri" pitchFamily="34" charset="0"/>
              </a:rPr>
              <a:t>例：科学的知識などに照らして創世記を評価する。</a:t>
            </a:r>
          </a:p>
        </p:txBody>
      </p:sp>
      <p:sp>
        <p:nvSpPr>
          <p:cNvPr id="8" name="正方形/長方形 7"/>
          <p:cNvSpPr/>
          <p:nvPr/>
        </p:nvSpPr>
        <p:spPr>
          <a:xfrm>
            <a:off x="4695921" y="343458"/>
            <a:ext cx="3480440" cy="584775"/>
          </a:xfrm>
          <a:prstGeom prst="rect">
            <a:avLst/>
          </a:prstGeom>
          <a:noFill/>
        </p:spPr>
        <p:txBody>
          <a:bodyPr wrap="none">
            <a:spAutoFit/>
          </a:bodyPr>
          <a:lstStyle/>
          <a:p>
            <a:pPr algn="ctr" fontAlgn="auto">
              <a:spcBef>
                <a:spcPts val="0"/>
              </a:spcBef>
              <a:spcAft>
                <a:spcPts val="0"/>
              </a:spcAft>
              <a:defRPr/>
            </a:pPr>
            <a:r>
              <a:rPr lang="ja-JP" alt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rPr>
              <a:t>最終権威者は人間</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38150" y="2205038"/>
            <a:ext cx="8208963" cy="2246312"/>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fontAlgn="auto">
              <a:spcBef>
                <a:spcPts val="0"/>
              </a:spcBef>
              <a:spcAft>
                <a:spcPts val="0"/>
              </a:spcAft>
              <a:defRPr/>
            </a:pPr>
            <a:r>
              <a:rPr lang="ja-JP" altLang="ja-JP" sz="2800" dirty="0"/>
              <a:t>イエスがオリーブ山ですわっておられると、弟子たちが、ひそかに</a:t>
            </a:r>
            <a:r>
              <a:rPr lang="ja-JP" altLang="ja-JP" sz="2800" dirty="0" err="1"/>
              <a:t>み</a:t>
            </a:r>
            <a:r>
              <a:rPr lang="ja-JP" altLang="ja-JP" sz="2800" dirty="0"/>
              <a:t>もとに来て言った。「お話しください。いつ、そのようなことが起こるのでしょう。あなたの来られる時や世の終わりには、どんな前兆があるのでしょう。」(マタイ24･3) </a:t>
            </a:r>
            <a:endParaRPr lang="ja-JP" altLang="en-US" sz="2800" dirty="0"/>
          </a:p>
        </p:txBody>
      </p:sp>
      <p:sp>
        <p:nvSpPr>
          <p:cNvPr id="3" name="正方形/長方形 2"/>
          <p:cNvSpPr/>
          <p:nvPr/>
        </p:nvSpPr>
        <p:spPr>
          <a:xfrm>
            <a:off x="1507589" y="0"/>
            <a:ext cx="5724644" cy="1323439"/>
          </a:xfrm>
          <a:prstGeom prst="rect">
            <a:avLst/>
          </a:prstGeom>
          <a:noFill/>
        </p:spPr>
        <p:txBody>
          <a:bodyPr wrap="none">
            <a:spAutoFit/>
          </a:bodyPr>
          <a:lstStyle/>
          <a:p>
            <a:pPr algn="ctr" fontAlgn="auto">
              <a:spcBef>
                <a:spcPts val="0"/>
              </a:spcBef>
              <a:spcAft>
                <a:spcPts val="0"/>
              </a:spcAft>
              <a:defRPr/>
            </a:pPr>
            <a:r>
              <a:rPr lang="ja-JP" alt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ea typeface="+mn-ea"/>
              </a:rPr>
              <a:t>ディスペンセーション主義</a:t>
            </a:r>
            <a:endParaRPr lang="en-US" altLang="ja-JP"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ea typeface="+mn-ea"/>
            </a:endParaRPr>
          </a:p>
          <a:p>
            <a:pPr algn="ctr" fontAlgn="auto">
              <a:spcBef>
                <a:spcPts val="0"/>
              </a:spcBef>
              <a:spcAft>
                <a:spcPts val="0"/>
              </a:spcAft>
              <a:defRPr/>
            </a:pPr>
            <a:r>
              <a:rPr lang="ja-JP" alt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ea typeface="+mn-ea"/>
              </a:rPr>
              <a:t>の終末論と聖書の終末論</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3550" y="2930525"/>
            <a:ext cx="8208963" cy="2676525"/>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fontAlgn="auto">
              <a:spcBef>
                <a:spcPts val="0"/>
              </a:spcBef>
              <a:spcAft>
                <a:spcPts val="0"/>
              </a:spcAft>
              <a:defRPr/>
            </a:pPr>
            <a:r>
              <a:rPr lang="ja-JP" altLang="en-US" sz="2800" dirty="0"/>
              <a:t>ああ、エルサレム、エルサレム。預言者たちを殺し、自分に遣わされた人たちを石で打つ者。わたしは、</a:t>
            </a:r>
            <a:r>
              <a:rPr lang="ja-JP" altLang="en-US" sz="2800" dirty="0" err="1"/>
              <a:t>めんどりが</a:t>
            </a:r>
            <a:r>
              <a:rPr lang="ja-JP" altLang="en-US" sz="2800" dirty="0"/>
              <a:t>ひなを翼の下に集めるように、あなたの子らを幾たび集めようとしたことか。それなのに、あなたがたはそれを好まなかった。見なさい。あなたがたの家は荒れ果てたままに残される。 （マタイ</a:t>
            </a:r>
            <a:r>
              <a:rPr lang="en-US" altLang="ja-JP" sz="2800" dirty="0"/>
              <a:t>23</a:t>
            </a:r>
            <a:r>
              <a:rPr lang="ja-JP" altLang="en-US" sz="2800" dirty="0"/>
              <a:t>・</a:t>
            </a:r>
            <a:r>
              <a:rPr lang="en-US" altLang="ja-JP" sz="2800" dirty="0"/>
              <a:t>37-38</a:t>
            </a:r>
            <a:r>
              <a:rPr lang="ja-JP" altLang="en-US" sz="2800" dirty="0"/>
              <a:t>）</a:t>
            </a:r>
          </a:p>
        </p:txBody>
      </p:sp>
      <p:sp>
        <p:nvSpPr>
          <p:cNvPr id="108546" name="テキスト ボックス 4"/>
          <p:cNvSpPr txBox="1">
            <a:spLocks noChangeArrowheads="1"/>
          </p:cNvSpPr>
          <p:nvPr/>
        </p:nvSpPr>
        <p:spPr bwMode="auto">
          <a:xfrm>
            <a:off x="474663" y="260350"/>
            <a:ext cx="8024812" cy="1939925"/>
          </a:xfrm>
          <a:prstGeom prst="rect">
            <a:avLst/>
          </a:prstGeom>
          <a:noFill/>
          <a:ln w="9525">
            <a:noFill/>
            <a:miter lim="800000"/>
            <a:headEnd/>
            <a:tailEnd/>
          </a:ln>
        </p:spPr>
        <p:txBody>
          <a:bodyPr wrap="none">
            <a:spAutoFit/>
          </a:bodyPr>
          <a:lstStyle/>
          <a:p>
            <a:r>
              <a:rPr lang="en-US" altLang="ja-JP" sz="4000">
                <a:latin typeface="Calibri" pitchFamily="34" charset="0"/>
              </a:rPr>
              <a:t>―</a:t>
            </a:r>
            <a:r>
              <a:rPr lang="ja-JP" altLang="en-US" sz="4000">
                <a:latin typeface="Calibri" pitchFamily="34" charset="0"/>
              </a:rPr>
              <a:t>　まず文脈を見る！</a:t>
            </a:r>
            <a:endParaRPr lang="en-US" altLang="ja-JP" sz="4000">
              <a:latin typeface="Calibri" pitchFamily="34" charset="0"/>
            </a:endParaRPr>
          </a:p>
          <a:p>
            <a:endParaRPr lang="en-US" altLang="ja-JP" sz="4000">
              <a:latin typeface="Calibri" pitchFamily="34" charset="0"/>
            </a:endParaRPr>
          </a:p>
          <a:p>
            <a:r>
              <a:rPr lang="ja-JP" altLang="en-US" sz="4000">
                <a:latin typeface="Calibri" pitchFamily="34" charset="0"/>
              </a:rPr>
              <a:t>　　</a:t>
            </a:r>
            <a:r>
              <a:rPr lang="en-US" altLang="ja-JP" sz="4000">
                <a:latin typeface="Calibri" pitchFamily="34" charset="0"/>
              </a:rPr>
              <a:t>23</a:t>
            </a:r>
            <a:r>
              <a:rPr lang="ja-JP" altLang="en-US" sz="4000">
                <a:latin typeface="Calibri" pitchFamily="34" charset="0"/>
              </a:rPr>
              <a:t>章は、旧約のイスラエルの裁き</a:t>
            </a:r>
            <a:endParaRPr lang="en-US" altLang="ja-JP" sz="4000">
              <a:latin typeface="Calibri" pitchFamily="34"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8313" y="836613"/>
            <a:ext cx="8207375" cy="5016500"/>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fontAlgn="auto">
              <a:spcBef>
                <a:spcPts val="0"/>
              </a:spcBef>
              <a:spcAft>
                <a:spcPts val="0"/>
              </a:spcAft>
              <a:defRPr/>
            </a:pPr>
            <a:r>
              <a:rPr lang="ja-JP" altLang="en-US" sz="2000" dirty="0"/>
              <a:t>忌わしいものだ。偽善の律法学者、パリサイ人たち。あなたがたは白く塗った墓のようなものです。墓はその外側は美しく見えても、内側は、死人の骨や、あらゆる汚れたものがいっぱいなように、あなたがたも、外側は人に正しいと見えても、内側は偽善と不法でいっぱいです。忌わしいものだ。偽善の律法学者、パリサイ人たち。あなたがたは預言者の墓を建て、義人の記念碑を飾って、</a:t>
            </a:r>
            <a:r>
              <a:rPr lang="en-US" altLang="ja-JP" sz="2000" dirty="0"/>
              <a:t>『</a:t>
            </a:r>
            <a:r>
              <a:rPr lang="ja-JP" altLang="en-US" sz="2000" dirty="0"/>
              <a:t>私たちが、先祖の時代に生きていたら、預言者たちの血を流すような仲間にはならなかっただろう。</a:t>
            </a:r>
            <a:r>
              <a:rPr lang="en-US" altLang="ja-JP" sz="2000" dirty="0"/>
              <a:t>』</a:t>
            </a:r>
            <a:r>
              <a:rPr lang="ja-JP" altLang="en-US" sz="2000" dirty="0"/>
              <a:t>と言います。こうして、預言者を殺した者たちの子孫だと、自分で証言しています。あなたがたも先祖の罪の目盛りの不足分を満たしなさい。おまえたち蛇ども、まむしのすえども。おまえたちは、ゲヘナの刑罰をどうしてのがれることができよう。だから、わたしが預言者、知者、律法学者たちを遣わすと、おまえたちはそのうちのある者を殺し、十字架につけ、またある者を会堂でむち打ち、町から町へと迫害して行くのです。それは、義人アベルの血からこのかた、神殿と祭壇との間で殺されたバラキヤの子ザカリヤの血に至るまで、地上で流されるすべての正しい血の報復があなたがたの上に来るためです。まことに、あなたがたに告げます。これらの報いはみな、この時代の上に来ます。 （マタイ</a:t>
            </a:r>
            <a:r>
              <a:rPr lang="en-US" altLang="ja-JP" sz="2000" dirty="0"/>
              <a:t>23</a:t>
            </a:r>
            <a:r>
              <a:rPr lang="ja-JP" altLang="en-US" sz="2000" dirty="0"/>
              <a:t>・</a:t>
            </a:r>
            <a:r>
              <a:rPr lang="en-US" altLang="ja-JP" sz="2000" dirty="0"/>
              <a:t>27-36</a:t>
            </a:r>
            <a:r>
              <a:rPr lang="ja-JP" altLang="en-US" sz="2000" dirty="0"/>
              <a:t>）</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438150" y="549275"/>
            <a:ext cx="8208963" cy="2246313"/>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fontAlgn="auto">
              <a:spcBef>
                <a:spcPts val="0"/>
              </a:spcBef>
              <a:spcAft>
                <a:spcPts val="0"/>
              </a:spcAft>
              <a:defRPr/>
            </a:pPr>
            <a:r>
              <a:rPr lang="ja-JP" altLang="ja-JP" sz="2800" dirty="0"/>
              <a:t>イエスがオリーブ山ですわっておられると、弟子たちが、ひそかに</a:t>
            </a:r>
            <a:r>
              <a:rPr lang="ja-JP" altLang="ja-JP" sz="2800" dirty="0" err="1"/>
              <a:t>み</a:t>
            </a:r>
            <a:r>
              <a:rPr lang="ja-JP" altLang="ja-JP" sz="2800" dirty="0"/>
              <a:t>もとに来て言った。「お話しください。いつ、そのようなことが起こるのでしょう。あなたの来られる時や世の終わりには、どんな前兆があるのでしょう。」(マタイ24･3) </a:t>
            </a:r>
            <a:endParaRPr lang="ja-JP" altLang="en-US" sz="2800" dirty="0"/>
          </a:p>
        </p:txBody>
      </p:sp>
      <p:sp>
        <p:nvSpPr>
          <p:cNvPr id="112642" name="正方形/長方形 3"/>
          <p:cNvSpPr>
            <a:spLocks noChangeArrowheads="1"/>
          </p:cNvSpPr>
          <p:nvPr/>
        </p:nvSpPr>
        <p:spPr bwMode="auto">
          <a:xfrm>
            <a:off x="438150" y="3429000"/>
            <a:ext cx="8250238" cy="1816100"/>
          </a:xfrm>
          <a:prstGeom prst="rect">
            <a:avLst/>
          </a:prstGeom>
          <a:noFill/>
          <a:ln w="9525">
            <a:noFill/>
            <a:miter lim="800000"/>
            <a:headEnd/>
            <a:tailEnd/>
          </a:ln>
        </p:spPr>
        <p:txBody>
          <a:bodyPr wrap="none">
            <a:spAutoFit/>
          </a:bodyPr>
          <a:lstStyle/>
          <a:p>
            <a:r>
              <a:rPr lang="en-US" altLang="ja-JP" sz="2800">
                <a:latin typeface="Calibri" pitchFamily="34" charset="0"/>
              </a:rPr>
              <a:t>―</a:t>
            </a:r>
            <a:r>
              <a:rPr lang="ja-JP" altLang="en-US" sz="2800">
                <a:latin typeface="Calibri" pitchFamily="34" charset="0"/>
              </a:rPr>
              <a:t>　「</a:t>
            </a:r>
            <a:r>
              <a:rPr lang="ja-JP" altLang="ja-JP" sz="2800">
                <a:latin typeface="Calibri" pitchFamily="34" charset="0"/>
              </a:rPr>
              <a:t>世の終わり</a:t>
            </a:r>
            <a:r>
              <a:rPr lang="ja-JP" altLang="en-US" sz="2800">
                <a:latin typeface="Calibri" pitchFamily="34" charset="0"/>
              </a:rPr>
              <a:t>」の「世」の原語は、アイオーン（時代）</a:t>
            </a:r>
            <a:endParaRPr lang="en-US" altLang="ja-JP" sz="2800">
              <a:latin typeface="Calibri" pitchFamily="34" charset="0"/>
            </a:endParaRPr>
          </a:p>
          <a:p>
            <a:endParaRPr lang="en-US" altLang="ja-JP" sz="2800">
              <a:latin typeface="Calibri" pitchFamily="34" charset="0"/>
            </a:endParaRPr>
          </a:p>
          <a:p>
            <a:r>
              <a:rPr lang="en-US" altLang="ja-JP" sz="2800">
                <a:latin typeface="Calibri" pitchFamily="34" charset="0"/>
              </a:rPr>
              <a:t>―</a:t>
            </a:r>
            <a:r>
              <a:rPr lang="ja-JP" altLang="en-US" sz="2800">
                <a:latin typeface="Calibri" pitchFamily="34" charset="0"/>
              </a:rPr>
              <a:t>　「まことに、あなたがたに告げます。</a:t>
            </a:r>
            <a:endParaRPr lang="en-US" altLang="ja-JP" sz="2800">
              <a:latin typeface="Calibri" pitchFamily="34" charset="0"/>
            </a:endParaRPr>
          </a:p>
          <a:p>
            <a:r>
              <a:rPr lang="ja-JP" altLang="en-US" sz="2800">
                <a:latin typeface="Calibri" pitchFamily="34" charset="0"/>
              </a:rPr>
              <a:t>　　これらの報いはみな、この時代の上に来ます」</a:t>
            </a:r>
            <a:endParaRPr lang="en-US" altLang="ja-JP" sz="2800">
              <a:latin typeface="Calibri" pitchFamily="34"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438150" y="549275"/>
            <a:ext cx="8208963" cy="1384300"/>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fontAlgn="auto">
              <a:spcBef>
                <a:spcPts val="0"/>
              </a:spcBef>
              <a:spcAft>
                <a:spcPts val="0"/>
              </a:spcAft>
              <a:defRPr/>
            </a:pPr>
            <a:r>
              <a:rPr lang="ja-JP" altLang="en-US" sz="2800" dirty="0"/>
              <a:t>「</a:t>
            </a:r>
            <a:r>
              <a:rPr lang="ja-JP" altLang="en-US" sz="2800" dirty="0">
                <a:solidFill>
                  <a:srgbClr val="FF0000"/>
                </a:solidFill>
              </a:rPr>
              <a:t>あなたがたの見ている</a:t>
            </a:r>
            <a:r>
              <a:rPr lang="ja-JP" altLang="en-US" sz="2800" dirty="0"/>
              <a:t>これらの物について言えば、石がくずされずに積まれたまま残ることのない日がやって来ます。」</a:t>
            </a:r>
            <a:r>
              <a:rPr lang="ja-JP" altLang="ja-JP" sz="2800" dirty="0"/>
              <a:t>(</a:t>
            </a:r>
            <a:r>
              <a:rPr lang="ja-JP" altLang="en-US" sz="2800" dirty="0"/>
              <a:t>ルカ</a:t>
            </a:r>
            <a:r>
              <a:rPr lang="en-US" altLang="ja-JP" sz="2800" dirty="0"/>
              <a:t>21</a:t>
            </a:r>
            <a:r>
              <a:rPr lang="ja-JP" altLang="ja-JP" sz="2800" dirty="0"/>
              <a:t>･</a:t>
            </a:r>
            <a:r>
              <a:rPr lang="en-US" altLang="ja-JP" sz="2800" dirty="0"/>
              <a:t>6</a:t>
            </a:r>
            <a:r>
              <a:rPr lang="ja-JP" altLang="ja-JP" sz="2800" dirty="0"/>
              <a:t>) </a:t>
            </a:r>
            <a:endParaRPr lang="ja-JP" altLang="en-US" sz="2800" dirty="0"/>
          </a:p>
        </p:txBody>
      </p:sp>
      <p:sp>
        <p:nvSpPr>
          <p:cNvPr id="114690" name="正方形/長方形 3"/>
          <p:cNvSpPr>
            <a:spLocks noChangeArrowheads="1"/>
          </p:cNvSpPr>
          <p:nvPr/>
        </p:nvSpPr>
        <p:spPr bwMode="auto">
          <a:xfrm>
            <a:off x="438150" y="2513013"/>
            <a:ext cx="8785225" cy="954087"/>
          </a:xfrm>
          <a:prstGeom prst="rect">
            <a:avLst/>
          </a:prstGeom>
          <a:noFill/>
          <a:ln w="9525">
            <a:noFill/>
            <a:miter lim="800000"/>
            <a:headEnd/>
            <a:tailEnd/>
          </a:ln>
        </p:spPr>
        <p:txBody>
          <a:bodyPr wrap="none">
            <a:spAutoFit/>
          </a:bodyPr>
          <a:lstStyle/>
          <a:p>
            <a:r>
              <a:rPr lang="en-US" altLang="ja-JP" sz="2800">
                <a:latin typeface="Calibri" pitchFamily="34" charset="0"/>
              </a:rPr>
              <a:t>―</a:t>
            </a:r>
            <a:r>
              <a:rPr lang="ja-JP" altLang="en-US" sz="2800">
                <a:latin typeface="Calibri" pitchFamily="34" charset="0"/>
              </a:rPr>
              <a:t>　イエスが言われた神殿とは、「あなたがたの見ている」</a:t>
            </a:r>
            <a:endParaRPr lang="en-US" altLang="ja-JP" sz="2800">
              <a:latin typeface="Calibri" pitchFamily="34" charset="0"/>
            </a:endParaRPr>
          </a:p>
          <a:p>
            <a:r>
              <a:rPr lang="ja-JP" altLang="en-US" sz="2800">
                <a:latin typeface="Calibri" pitchFamily="34" charset="0"/>
              </a:rPr>
              <a:t>　　神殿。つまり、紀元一世紀に建っていた神殿。</a:t>
            </a:r>
            <a:endParaRPr lang="en-US" altLang="ja-JP" sz="2800">
              <a:latin typeface="Calibri" pitchFamily="34" charset="0"/>
            </a:endParaRPr>
          </a:p>
        </p:txBody>
      </p:sp>
      <p:sp>
        <p:nvSpPr>
          <p:cNvPr id="5" name="正方形/長方形 4"/>
          <p:cNvSpPr/>
          <p:nvPr/>
        </p:nvSpPr>
        <p:spPr>
          <a:xfrm>
            <a:off x="461963" y="3768725"/>
            <a:ext cx="8208962" cy="1384300"/>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fontAlgn="auto">
              <a:spcBef>
                <a:spcPts val="0"/>
              </a:spcBef>
              <a:spcAft>
                <a:spcPts val="0"/>
              </a:spcAft>
              <a:defRPr/>
            </a:pPr>
            <a:r>
              <a:rPr lang="ja-JP" altLang="en-US" sz="2800" dirty="0"/>
              <a:t>「まことに、あなたがたに告げます。これらのことが全部起こってしまうまでは、</a:t>
            </a:r>
            <a:r>
              <a:rPr lang="ja-JP" altLang="en-US" sz="2800" dirty="0">
                <a:solidFill>
                  <a:srgbClr val="FF0000"/>
                </a:solidFill>
              </a:rPr>
              <a:t>この時代</a:t>
            </a:r>
            <a:r>
              <a:rPr lang="ja-JP" altLang="en-US" sz="2800" dirty="0"/>
              <a:t>は過ぎ去りません。 」</a:t>
            </a:r>
            <a:r>
              <a:rPr lang="ja-JP" altLang="ja-JP" sz="2800" dirty="0"/>
              <a:t>(</a:t>
            </a:r>
            <a:r>
              <a:rPr lang="ja-JP" altLang="en-US" sz="2800" dirty="0"/>
              <a:t>マタイ</a:t>
            </a:r>
            <a:r>
              <a:rPr lang="en-US" altLang="ja-JP" sz="2800" dirty="0"/>
              <a:t>24</a:t>
            </a:r>
            <a:r>
              <a:rPr lang="ja-JP" altLang="ja-JP" sz="2800" dirty="0"/>
              <a:t>･</a:t>
            </a:r>
            <a:r>
              <a:rPr lang="en-US" altLang="ja-JP" sz="2800" dirty="0"/>
              <a:t>34</a:t>
            </a:r>
            <a:r>
              <a:rPr lang="ja-JP" altLang="ja-JP" sz="2800" dirty="0"/>
              <a:t>) </a:t>
            </a:r>
            <a:endParaRPr lang="ja-JP" altLang="en-US" sz="2800" dirty="0"/>
          </a:p>
        </p:txBody>
      </p:sp>
      <p:sp>
        <p:nvSpPr>
          <p:cNvPr id="114692" name="正方形/長方形 5"/>
          <p:cNvSpPr>
            <a:spLocks noChangeArrowheads="1"/>
          </p:cNvSpPr>
          <p:nvPr/>
        </p:nvSpPr>
        <p:spPr bwMode="auto">
          <a:xfrm>
            <a:off x="358775" y="5562600"/>
            <a:ext cx="7693025" cy="954088"/>
          </a:xfrm>
          <a:prstGeom prst="rect">
            <a:avLst/>
          </a:prstGeom>
          <a:noFill/>
          <a:ln w="9525">
            <a:noFill/>
            <a:miter lim="800000"/>
            <a:headEnd/>
            <a:tailEnd/>
          </a:ln>
        </p:spPr>
        <p:txBody>
          <a:bodyPr wrap="none">
            <a:spAutoFit/>
          </a:bodyPr>
          <a:lstStyle/>
          <a:p>
            <a:r>
              <a:rPr lang="en-US" altLang="ja-JP" sz="2800">
                <a:latin typeface="Calibri" pitchFamily="34" charset="0"/>
              </a:rPr>
              <a:t>―</a:t>
            </a:r>
            <a:r>
              <a:rPr lang="ja-JP" altLang="en-US" sz="2800">
                <a:latin typeface="Calibri" pitchFamily="34" charset="0"/>
              </a:rPr>
              <a:t>　イエスの時代（ゲネア）の間に、前兆は起こる。</a:t>
            </a:r>
            <a:endParaRPr lang="en-US" altLang="ja-JP" sz="2800">
              <a:latin typeface="Calibri" pitchFamily="34" charset="0"/>
            </a:endParaRPr>
          </a:p>
          <a:p>
            <a:r>
              <a:rPr lang="ja-JP" altLang="en-US" sz="2800">
                <a:latin typeface="Calibri" pitchFamily="34" charset="0"/>
              </a:rPr>
              <a:t>　　ゲネア＝</a:t>
            </a:r>
            <a:r>
              <a:rPr lang="en-US" altLang="ja-JP" sz="2800">
                <a:latin typeface="Calibri" pitchFamily="34" charset="0"/>
              </a:rPr>
              <a:t>30</a:t>
            </a:r>
            <a:r>
              <a:rPr lang="ja-JP" altLang="en-US" sz="2800">
                <a:latin typeface="Calibri" pitchFamily="34" charset="0"/>
              </a:rPr>
              <a:t>～</a:t>
            </a:r>
            <a:r>
              <a:rPr lang="en-US" altLang="ja-JP" sz="2800">
                <a:latin typeface="Calibri" pitchFamily="34" charset="0"/>
              </a:rPr>
              <a:t>33</a:t>
            </a:r>
            <a:r>
              <a:rPr lang="ja-JP" altLang="en-US" sz="2800">
                <a:latin typeface="Calibri" pitchFamily="34" charset="0"/>
              </a:rPr>
              <a:t>年</a:t>
            </a:r>
            <a:endParaRPr lang="en-US" altLang="ja-JP" sz="2800">
              <a:latin typeface="Calibri" pitchFamily="34"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438150" y="549275"/>
            <a:ext cx="8208963" cy="1384300"/>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fontAlgn="auto">
              <a:spcBef>
                <a:spcPts val="0"/>
              </a:spcBef>
              <a:spcAft>
                <a:spcPts val="0"/>
              </a:spcAft>
              <a:defRPr/>
            </a:pPr>
            <a:r>
              <a:rPr lang="ja-JP" altLang="en-US" sz="2800" dirty="0"/>
              <a:t>「ここに知恵がある。思慮ある者はその獣の</a:t>
            </a:r>
            <a:r>
              <a:rPr lang="ja-JP" altLang="en-US" sz="2800" dirty="0">
                <a:solidFill>
                  <a:srgbClr val="FF0000"/>
                </a:solidFill>
              </a:rPr>
              <a:t>数字を数えなさい</a:t>
            </a:r>
            <a:r>
              <a:rPr lang="ja-JP" altLang="en-US" sz="2800" dirty="0"/>
              <a:t>。その数字は人間をさしているからである。その数字は六百六十六である。 」</a:t>
            </a:r>
            <a:r>
              <a:rPr lang="ja-JP" altLang="ja-JP" sz="2800" dirty="0"/>
              <a:t>(</a:t>
            </a:r>
            <a:r>
              <a:rPr lang="ja-JP" altLang="en-US" sz="2800" dirty="0"/>
              <a:t>黙示録</a:t>
            </a:r>
            <a:r>
              <a:rPr lang="en-US" altLang="ja-JP" sz="2800" dirty="0"/>
              <a:t>13</a:t>
            </a:r>
            <a:r>
              <a:rPr lang="ja-JP" altLang="ja-JP" sz="2800" dirty="0"/>
              <a:t>･</a:t>
            </a:r>
            <a:r>
              <a:rPr lang="en-US" altLang="ja-JP" sz="2800" dirty="0"/>
              <a:t>18</a:t>
            </a:r>
            <a:r>
              <a:rPr lang="ja-JP" altLang="ja-JP" sz="2800" dirty="0"/>
              <a:t>) </a:t>
            </a:r>
            <a:endParaRPr lang="ja-JP" altLang="en-US" sz="2800" dirty="0"/>
          </a:p>
        </p:txBody>
      </p:sp>
      <p:sp>
        <p:nvSpPr>
          <p:cNvPr id="116738" name="正方形/長方形 3"/>
          <p:cNvSpPr>
            <a:spLocks noChangeArrowheads="1"/>
          </p:cNvSpPr>
          <p:nvPr/>
        </p:nvSpPr>
        <p:spPr bwMode="auto">
          <a:xfrm>
            <a:off x="423863" y="2159000"/>
            <a:ext cx="8713787" cy="1385888"/>
          </a:xfrm>
          <a:prstGeom prst="rect">
            <a:avLst/>
          </a:prstGeom>
          <a:noFill/>
          <a:ln w="9525">
            <a:noFill/>
            <a:miter lim="800000"/>
            <a:headEnd/>
            <a:tailEnd/>
          </a:ln>
        </p:spPr>
        <p:txBody>
          <a:bodyPr wrap="none">
            <a:spAutoFit/>
          </a:bodyPr>
          <a:lstStyle/>
          <a:p>
            <a:r>
              <a:rPr lang="en-US" altLang="ja-JP" sz="2800">
                <a:latin typeface="Calibri" pitchFamily="34" charset="0"/>
              </a:rPr>
              <a:t>―</a:t>
            </a:r>
            <a:r>
              <a:rPr lang="ja-JP" altLang="en-US" sz="2800">
                <a:latin typeface="Calibri" pitchFamily="34" charset="0"/>
              </a:rPr>
              <a:t>　手紙の読者（小アジアの</a:t>
            </a:r>
            <a:r>
              <a:rPr lang="en-US" altLang="ja-JP" sz="2800">
                <a:latin typeface="Calibri" pitchFamily="34" charset="0"/>
              </a:rPr>
              <a:t>7</a:t>
            </a:r>
            <a:r>
              <a:rPr lang="ja-JP" altLang="en-US" sz="2800">
                <a:latin typeface="Calibri" pitchFamily="34" charset="0"/>
              </a:rPr>
              <a:t>つの教会のクリスチャン）が</a:t>
            </a:r>
            <a:endParaRPr lang="en-US" altLang="ja-JP" sz="2800">
              <a:latin typeface="Calibri" pitchFamily="34" charset="0"/>
            </a:endParaRPr>
          </a:p>
          <a:p>
            <a:r>
              <a:rPr lang="ja-JP" altLang="en-US" sz="2800">
                <a:latin typeface="Calibri" pitchFamily="34" charset="0"/>
              </a:rPr>
              <a:t>　　数えても意味がないヒトラーとか</a:t>
            </a:r>
            <a:r>
              <a:rPr lang="en-US" altLang="ja-JP" sz="2800">
                <a:latin typeface="Calibri" pitchFamily="34" charset="0"/>
              </a:rPr>
              <a:t>EU</a:t>
            </a:r>
            <a:r>
              <a:rPr lang="ja-JP" altLang="en-US" sz="2800">
                <a:latin typeface="Calibri" pitchFamily="34" charset="0"/>
              </a:rPr>
              <a:t>の大統領である</a:t>
            </a:r>
            <a:endParaRPr lang="en-US" altLang="ja-JP" sz="2800">
              <a:latin typeface="Calibri" pitchFamily="34" charset="0"/>
            </a:endParaRPr>
          </a:p>
          <a:p>
            <a:r>
              <a:rPr lang="ja-JP" altLang="en-US" sz="2800">
                <a:latin typeface="Calibri" pitchFamily="34" charset="0"/>
              </a:rPr>
              <a:t>　　はずがない。</a:t>
            </a:r>
            <a:endParaRPr lang="en-US" altLang="ja-JP" sz="2800">
              <a:latin typeface="Calibri" pitchFamily="34" charset="0"/>
            </a:endParaRPr>
          </a:p>
        </p:txBody>
      </p:sp>
      <p:sp>
        <p:nvSpPr>
          <p:cNvPr id="5" name="正方形/長方形 4"/>
          <p:cNvSpPr/>
          <p:nvPr/>
        </p:nvSpPr>
        <p:spPr>
          <a:xfrm>
            <a:off x="461963" y="3768725"/>
            <a:ext cx="8208962" cy="522288"/>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fontAlgn="auto">
              <a:spcBef>
                <a:spcPts val="0"/>
              </a:spcBef>
              <a:spcAft>
                <a:spcPts val="0"/>
              </a:spcAft>
              <a:defRPr/>
            </a:pPr>
            <a:r>
              <a:rPr lang="ja-JP" altLang="en-US" sz="2800" dirty="0"/>
              <a:t>「すぐに起こるはずの事を</a:t>
            </a:r>
            <a:r>
              <a:rPr lang="en-US" altLang="ja-JP" sz="2800" dirty="0"/>
              <a:t>…</a:t>
            </a:r>
            <a:r>
              <a:rPr lang="ja-JP" altLang="en-US" sz="2800" dirty="0"/>
              <a:t>示すため」</a:t>
            </a:r>
            <a:r>
              <a:rPr lang="ja-JP" altLang="ja-JP" sz="2800" dirty="0"/>
              <a:t>(</a:t>
            </a:r>
            <a:r>
              <a:rPr lang="ja-JP" altLang="en-US" sz="2800" dirty="0"/>
              <a:t>黙示録</a:t>
            </a:r>
            <a:r>
              <a:rPr lang="en-US" altLang="ja-JP" sz="2800" dirty="0"/>
              <a:t>1</a:t>
            </a:r>
            <a:r>
              <a:rPr lang="ja-JP" altLang="ja-JP" sz="2800" dirty="0"/>
              <a:t>･</a:t>
            </a:r>
            <a:r>
              <a:rPr lang="en-US" altLang="ja-JP" sz="2800" dirty="0"/>
              <a:t>1</a:t>
            </a:r>
            <a:r>
              <a:rPr lang="ja-JP" altLang="ja-JP" sz="2800" dirty="0"/>
              <a:t>) </a:t>
            </a:r>
            <a:endParaRPr lang="ja-JP" altLang="en-US" sz="2800" dirty="0"/>
          </a:p>
        </p:txBody>
      </p:sp>
      <p:sp>
        <p:nvSpPr>
          <p:cNvPr id="116740" name="正方形/長方形 5"/>
          <p:cNvSpPr>
            <a:spLocks noChangeArrowheads="1"/>
          </p:cNvSpPr>
          <p:nvPr/>
        </p:nvSpPr>
        <p:spPr bwMode="auto">
          <a:xfrm>
            <a:off x="479425" y="4606925"/>
            <a:ext cx="8445500" cy="954088"/>
          </a:xfrm>
          <a:prstGeom prst="rect">
            <a:avLst/>
          </a:prstGeom>
          <a:noFill/>
          <a:ln w="9525">
            <a:noFill/>
            <a:miter lim="800000"/>
            <a:headEnd/>
            <a:tailEnd/>
          </a:ln>
        </p:spPr>
        <p:txBody>
          <a:bodyPr wrap="none">
            <a:spAutoFit/>
          </a:bodyPr>
          <a:lstStyle/>
          <a:p>
            <a:r>
              <a:rPr lang="en-US" altLang="ja-JP" sz="2800">
                <a:latin typeface="Calibri" pitchFamily="34" charset="0"/>
              </a:rPr>
              <a:t>―</a:t>
            </a:r>
            <a:r>
              <a:rPr lang="ja-JP" altLang="en-US" sz="2800">
                <a:latin typeface="Calibri" pitchFamily="34" charset="0"/>
              </a:rPr>
              <a:t>　すぐに起こると言いながら、</a:t>
            </a:r>
            <a:r>
              <a:rPr lang="en-US" altLang="ja-JP" sz="2800">
                <a:latin typeface="Calibri" pitchFamily="34" charset="0"/>
              </a:rPr>
              <a:t>2000</a:t>
            </a:r>
            <a:r>
              <a:rPr lang="ja-JP" altLang="en-US" sz="2800">
                <a:latin typeface="Calibri" pitchFamily="34" charset="0"/>
              </a:rPr>
              <a:t>年たっても起こらな</a:t>
            </a:r>
            <a:endParaRPr lang="en-US" altLang="ja-JP" sz="2800">
              <a:latin typeface="Calibri" pitchFamily="34" charset="0"/>
            </a:endParaRPr>
          </a:p>
          <a:p>
            <a:r>
              <a:rPr lang="ja-JP" altLang="en-US" sz="2800">
                <a:latin typeface="Calibri" pitchFamily="34" charset="0"/>
              </a:rPr>
              <a:t>　　ければヨハネは偽預言者になる。</a:t>
            </a:r>
            <a:endParaRPr lang="en-US" altLang="ja-JP" sz="2800">
              <a:latin typeface="Calibri" pitchFamily="34"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479425" y="241300"/>
            <a:ext cx="8208963" cy="2308225"/>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fontAlgn="auto">
              <a:spcBef>
                <a:spcPts val="0"/>
              </a:spcBef>
              <a:spcAft>
                <a:spcPts val="0"/>
              </a:spcAft>
              <a:defRPr/>
            </a:pPr>
            <a:r>
              <a:rPr lang="ja-JP" altLang="en-US" sz="2400" dirty="0"/>
              <a:t>「しかし、主の日は、盗人のようにやって来ます。その日には、天は大きな響きをたてて消えうせ、天の万象は焼けてくずれ去り、地と地のいろいろなわざは焼き尽くされます。 そのようにして、神の日の来るのを待ち望み、その日の来るのを早めなければなりません。その日が来れば、そのために、天は燃えてくずれ、天の万象は焼け溶けてしまいます。」（</a:t>
            </a:r>
            <a:r>
              <a:rPr lang="en-US" altLang="ja-JP" sz="2400" dirty="0"/>
              <a:t>2</a:t>
            </a:r>
            <a:r>
              <a:rPr lang="ja-JP" altLang="en-US" sz="2400" dirty="0"/>
              <a:t>ペテロ</a:t>
            </a:r>
            <a:r>
              <a:rPr lang="en-US" altLang="ja-JP" sz="2400" dirty="0"/>
              <a:t>3</a:t>
            </a:r>
            <a:r>
              <a:rPr lang="ja-JP" altLang="en-US" sz="2400" dirty="0"/>
              <a:t>・</a:t>
            </a:r>
            <a:r>
              <a:rPr lang="en-US" altLang="ja-JP" sz="2400" dirty="0"/>
              <a:t>10</a:t>
            </a:r>
            <a:r>
              <a:rPr lang="ja-JP" altLang="en-US" sz="2400" dirty="0"/>
              <a:t>－</a:t>
            </a:r>
            <a:r>
              <a:rPr lang="en-US" altLang="ja-JP" sz="2400" dirty="0"/>
              <a:t>12</a:t>
            </a:r>
            <a:r>
              <a:rPr lang="ja-JP" altLang="en-US" sz="2400" dirty="0"/>
              <a:t>）</a:t>
            </a:r>
          </a:p>
        </p:txBody>
      </p:sp>
      <p:sp>
        <p:nvSpPr>
          <p:cNvPr id="118786" name="正方形/長方形 5"/>
          <p:cNvSpPr>
            <a:spLocks noChangeArrowheads="1"/>
          </p:cNvSpPr>
          <p:nvPr/>
        </p:nvSpPr>
        <p:spPr bwMode="auto">
          <a:xfrm>
            <a:off x="506413" y="2709863"/>
            <a:ext cx="7715250" cy="954087"/>
          </a:xfrm>
          <a:prstGeom prst="rect">
            <a:avLst/>
          </a:prstGeom>
          <a:noFill/>
          <a:ln w="9525">
            <a:noFill/>
            <a:miter lim="800000"/>
            <a:headEnd/>
            <a:tailEnd/>
          </a:ln>
        </p:spPr>
        <p:txBody>
          <a:bodyPr wrap="none">
            <a:spAutoFit/>
          </a:bodyPr>
          <a:lstStyle/>
          <a:p>
            <a:r>
              <a:rPr lang="en-US" altLang="ja-JP" sz="2800">
                <a:latin typeface="Calibri" pitchFamily="34" charset="0"/>
              </a:rPr>
              <a:t>―</a:t>
            </a:r>
            <a:r>
              <a:rPr lang="ja-JP" altLang="en-US" sz="2800">
                <a:latin typeface="Calibri" pitchFamily="34" charset="0"/>
              </a:rPr>
              <a:t>　これは世界の終末（われわれの未来）に起こる</a:t>
            </a:r>
            <a:endParaRPr lang="en-US" altLang="ja-JP" sz="2800">
              <a:latin typeface="Calibri" pitchFamily="34" charset="0"/>
            </a:endParaRPr>
          </a:p>
          <a:p>
            <a:r>
              <a:rPr lang="ja-JP" altLang="en-US" sz="2800">
                <a:latin typeface="Calibri" pitchFamily="34" charset="0"/>
              </a:rPr>
              <a:t>　　預言だろうか。</a:t>
            </a:r>
            <a:endParaRPr lang="en-US" altLang="ja-JP" sz="2800">
              <a:latin typeface="Calibri" pitchFamily="34" charset="0"/>
            </a:endParaRPr>
          </a:p>
        </p:txBody>
      </p:sp>
      <p:sp>
        <p:nvSpPr>
          <p:cNvPr id="7" name="正方形/長方形 6"/>
          <p:cNvSpPr/>
          <p:nvPr/>
        </p:nvSpPr>
        <p:spPr>
          <a:xfrm>
            <a:off x="511175" y="3775075"/>
            <a:ext cx="8208963" cy="1322388"/>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fontAlgn="auto">
              <a:spcBef>
                <a:spcPts val="0"/>
              </a:spcBef>
              <a:spcAft>
                <a:spcPts val="0"/>
              </a:spcAft>
              <a:defRPr/>
            </a:pPr>
            <a:r>
              <a:rPr lang="ja-JP" altLang="en-US" sz="2000" dirty="0"/>
              <a:t>「 しかし、私たちは、神の約束に従って、正義の住む新しい天と新しい地を待ち望んでいます。そういうわけで、愛する人たち。このようなことを待ち望んでいるあなたがたですから、しみも傷もない者として、平安をもって御前に出られるように、励みなさい。」（</a:t>
            </a:r>
            <a:r>
              <a:rPr lang="en-US" altLang="ja-JP" sz="2000" dirty="0"/>
              <a:t>2</a:t>
            </a:r>
            <a:r>
              <a:rPr lang="ja-JP" altLang="en-US" sz="2000" dirty="0"/>
              <a:t>ペテロ</a:t>
            </a:r>
            <a:r>
              <a:rPr lang="en-US" altLang="ja-JP" sz="2000" dirty="0"/>
              <a:t>3</a:t>
            </a:r>
            <a:r>
              <a:rPr lang="ja-JP" altLang="en-US" sz="2000" dirty="0"/>
              <a:t>・</a:t>
            </a:r>
            <a:r>
              <a:rPr lang="en-US" altLang="ja-JP" sz="2000" dirty="0"/>
              <a:t>13</a:t>
            </a:r>
            <a:r>
              <a:rPr lang="ja-JP" altLang="en-US" sz="2000" dirty="0"/>
              <a:t>－</a:t>
            </a:r>
            <a:r>
              <a:rPr lang="en-US" altLang="ja-JP" sz="2000" dirty="0"/>
              <a:t>14</a:t>
            </a:r>
            <a:r>
              <a:rPr lang="ja-JP" altLang="en-US" sz="2000" dirty="0"/>
              <a:t>）</a:t>
            </a:r>
          </a:p>
        </p:txBody>
      </p:sp>
      <p:sp>
        <p:nvSpPr>
          <p:cNvPr id="118788" name="正方形/長方形 7"/>
          <p:cNvSpPr>
            <a:spLocks noChangeArrowheads="1"/>
          </p:cNvSpPr>
          <p:nvPr/>
        </p:nvSpPr>
        <p:spPr bwMode="auto">
          <a:xfrm>
            <a:off x="506413" y="5300663"/>
            <a:ext cx="8139112" cy="1385887"/>
          </a:xfrm>
          <a:prstGeom prst="rect">
            <a:avLst/>
          </a:prstGeom>
          <a:noFill/>
          <a:ln w="9525">
            <a:noFill/>
            <a:miter lim="800000"/>
            <a:headEnd/>
            <a:tailEnd/>
          </a:ln>
        </p:spPr>
        <p:txBody>
          <a:bodyPr wrap="none">
            <a:spAutoFit/>
          </a:bodyPr>
          <a:lstStyle/>
          <a:p>
            <a:r>
              <a:rPr lang="en-US" altLang="ja-JP" sz="2800">
                <a:latin typeface="Calibri" pitchFamily="34" charset="0"/>
              </a:rPr>
              <a:t>―</a:t>
            </a:r>
            <a:r>
              <a:rPr lang="ja-JP" altLang="en-US" sz="2800">
                <a:latin typeface="Calibri" pitchFamily="34" charset="0"/>
              </a:rPr>
              <a:t>　ペテロは天の万象が焼けて溶けることが、読者の</a:t>
            </a:r>
            <a:endParaRPr lang="en-US" altLang="ja-JP" sz="2800">
              <a:latin typeface="Calibri" pitchFamily="34" charset="0"/>
            </a:endParaRPr>
          </a:p>
          <a:p>
            <a:r>
              <a:rPr lang="ja-JP" altLang="en-US" sz="2800">
                <a:latin typeface="Calibri" pitchFamily="34" charset="0"/>
              </a:rPr>
              <a:t>　　生きている間に起こるという前提で話している。</a:t>
            </a:r>
            <a:endParaRPr lang="en-US" altLang="ja-JP" sz="2800">
              <a:latin typeface="Calibri" pitchFamily="34" charset="0"/>
            </a:endParaRPr>
          </a:p>
          <a:p>
            <a:r>
              <a:rPr lang="ja-JP" altLang="en-US" sz="2800">
                <a:latin typeface="Calibri" pitchFamily="34" charset="0"/>
              </a:rPr>
              <a:t>　　外れたら、偽預言者となってしまう。</a:t>
            </a:r>
            <a:endParaRPr lang="en-US" altLang="ja-JP" sz="2800">
              <a:latin typeface="Calibri" pitchFamily="34"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546100" y="1844675"/>
            <a:ext cx="8208963" cy="4402138"/>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fontAlgn="auto">
              <a:spcBef>
                <a:spcPts val="0"/>
              </a:spcBef>
              <a:spcAft>
                <a:spcPts val="0"/>
              </a:spcAft>
              <a:defRPr/>
            </a:pPr>
            <a:r>
              <a:rPr lang="ja-JP" altLang="en-US" sz="2000" dirty="0"/>
              <a:t>小さい者たちよ。今は終わりの時です。あなたがたが</a:t>
            </a:r>
            <a:r>
              <a:rPr lang="ja-JP" altLang="en-US" sz="2000" b="1" dirty="0">
                <a:solidFill>
                  <a:srgbClr val="FF0000"/>
                </a:solidFill>
              </a:rPr>
              <a:t>反キリスト</a:t>
            </a:r>
            <a:r>
              <a:rPr lang="ja-JP" altLang="en-US" sz="2000" dirty="0"/>
              <a:t>の来ることを聞いていたとおり、今や多くの反キリストが現われています。それによって、今が終わりの時であることがわかります（</a:t>
            </a:r>
            <a:r>
              <a:rPr lang="en-US" altLang="ja-JP" sz="2000" dirty="0"/>
              <a:t>1</a:t>
            </a:r>
            <a:r>
              <a:rPr lang="ja-JP" altLang="en-US" sz="2000" dirty="0"/>
              <a:t>ヨハネ</a:t>
            </a:r>
            <a:r>
              <a:rPr lang="en-US" altLang="ja-JP" sz="2000" dirty="0"/>
              <a:t>2</a:t>
            </a:r>
            <a:r>
              <a:rPr lang="ja-JP" altLang="en-US" sz="2000" dirty="0"/>
              <a:t>･</a:t>
            </a:r>
            <a:r>
              <a:rPr lang="en-US" altLang="ja-JP" sz="2000" dirty="0"/>
              <a:t>18</a:t>
            </a:r>
            <a:r>
              <a:rPr lang="ja-JP" altLang="en-US" sz="2000" dirty="0"/>
              <a:t>）。 </a:t>
            </a:r>
            <a:endParaRPr lang="en-US" altLang="ja-JP" sz="2000" dirty="0"/>
          </a:p>
          <a:p>
            <a:pPr fontAlgn="auto">
              <a:spcBef>
                <a:spcPts val="0"/>
              </a:spcBef>
              <a:spcAft>
                <a:spcPts val="0"/>
              </a:spcAft>
              <a:defRPr/>
            </a:pPr>
            <a:endParaRPr lang="en-US" altLang="ja-JP" sz="2000" dirty="0"/>
          </a:p>
          <a:p>
            <a:pPr fontAlgn="auto">
              <a:spcBef>
                <a:spcPts val="0"/>
              </a:spcBef>
              <a:spcAft>
                <a:spcPts val="0"/>
              </a:spcAft>
              <a:defRPr/>
            </a:pPr>
            <a:r>
              <a:rPr lang="ja-JP" altLang="en-US" sz="2000" dirty="0"/>
              <a:t>偽り者とは、イエスがキリストであることを否定する者でなくてだれでしょう。御父と御子を否認する者、それが</a:t>
            </a:r>
            <a:r>
              <a:rPr lang="ja-JP" altLang="en-US" sz="2000" b="1" dirty="0">
                <a:solidFill>
                  <a:srgbClr val="FF0000"/>
                </a:solidFill>
              </a:rPr>
              <a:t>反キリスト</a:t>
            </a:r>
            <a:r>
              <a:rPr lang="ja-JP" altLang="en-US" sz="2000" dirty="0"/>
              <a:t>です（</a:t>
            </a:r>
            <a:r>
              <a:rPr lang="en-US" altLang="ja-JP" sz="2000" dirty="0"/>
              <a:t>1</a:t>
            </a:r>
            <a:r>
              <a:rPr lang="ja-JP" altLang="en-US" sz="2000" dirty="0"/>
              <a:t>ヨハネ</a:t>
            </a:r>
            <a:r>
              <a:rPr lang="en-US" altLang="ja-JP" sz="2000" dirty="0"/>
              <a:t>2</a:t>
            </a:r>
            <a:r>
              <a:rPr lang="ja-JP" altLang="en-US" sz="2000" dirty="0"/>
              <a:t>･</a:t>
            </a:r>
            <a:r>
              <a:rPr lang="en-US" altLang="ja-JP" sz="2000" dirty="0"/>
              <a:t>22</a:t>
            </a:r>
            <a:r>
              <a:rPr lang="ja-JP" altLang="en-US" sz="2000" dirty="0"/>
              <a:t>）。 </a:t>
            </a:r>
            <a:endParaRPr lang="en-US" altLang="ja-JP" sz="2000" dirty="0"/>
          </a:p>
          <a:p>
            <a:pPr fontAlgn="auto">
              <a:spcBef>
                <a:spcPts val="0"/>
              </a:spcBef>
              <a:spcAft>
                <a:spcPts val="0"/>
              </a:spcAft>
              <a:defRPr/>
            </a:pPr>
            <a:endParaRPr lang="en-US" altLang="ja-JP" sz="2000" dirty="0"/>
          </a:p>
          <a:p>
            <a:pPr fontAlgn="auto">
              <a:spcBef>
                <a:spcPts val="0"/>
              </a:spcBef>
              <a:spcAft>
                <a:spcPts val="0"/>
              </a:spcAft>
              <a:defRPr/>
            </a:pPr>
            <a:r>
              <a:rPr lang="ja-JP" altLang="en-US" sz="2000" dirty="0"/>
              <a:t>イエスを告白しない霊はどれ一つとして神から出たものではありません。それは</a:t>
            </a:r>
            <a:r>
              <a:rPr lang="ja-JP" altLang="en-US" sz="2000" b="1" dirty="0">
                <a:solidFill>
                  <a:srgbClr val="FF0000"/>
                </a:solidFill>
              </a:rPr>
              <a:t>反キリスト</a:t>
            </a:r>
            <a:r>
              <a:rPr lang="ja-JP" altLang="en-US" sz="2000" dirty="0"/>
              <a:t>の霊です。あなたがたはそれが来ることを聞いていたのですが、今それが世に来ているのです（</a:t>
            </a:r>
            <a:r>
              <a:rPr lang="en-US" altLang="ja-JP" sz="2000" dirty="0"/>
              <a:t>1</a:t>
            </a:r>
            <a:r>
              <a:rPr lang="ja-JP" altLang="en-US" sz="2000" dirty="0"/>
              <a:t>ヨハネ</a:t>
            </a:r>
            <a:r>
              <a:rPr lang="en-US" altLang="ja-JP" sz="2000" dirty="0"/>
              <a:t>4</a:t>
            </a:r>
            <a:r>
              <a:rPr lang="ja-JP" altLang="en-US" sz="2000" dirty="0"/>
              <a:t>･</a:t>
            </a:r>
            <a:r>
              <a:rPr lang="en-US" altLang="ja-JP" sz="2000" dirty="0"/>
              <a:t>3</a:t>
            </a:r>
            <a:r>
              <a:rPr lang="ja-JP" altLang="en-US" sz="2000" dirty="0"/>
              <a:t>）。 </a:t>
            </a:r>
            <a:endParaRPr lang="en-US" altLang="ja-JP" sz="2000" dirty="0"/>
          </a:p>
          <a:p>
            <a:pPr fontAlgn="auto">
              <a:spcBef>
                <a:spcPts val="0"/>
              </a:spcBef>
              <a:spcAft>
                <a:spcPts val="0"/>
              </a:spcAft>
              <a:defRPr/>
            </a:pPr>
            <a:endParaRPr lang="en-US" altLang="ja-JP" sz="2000" dirty="0"/>
          </a:p>
          <a:p>
            <a:pPr fontAlgn="auto">
              <a:spcBef>
                <a:spcPts val="0"/>
              </a:spcBef>
              <a:spcAft>
                <a:spcPts val="0"/>
              </a:spcAft>
              <a:defRPr/>
            </a:pPr>
            <a:r>
              <a:rPr lang="ja-JP" altLang="en-US" sz="2000" dirty="0"/>
              <a:t>なぜお願いするかと言えば、人を惑わす者、すなわち、イエス・キリストが人として来られたことを告白しない者が</a:t>
            </a:r>
            <a:r>
              <a:rPr lang="ja-JP" altLang="en-US" sz="2000" b="1" dirty="0">
                <a:solidFill>
                  <a:srgbClr val="FF0000"/>
                </a:solidFill>
              </a:rPr>
              <a:t>大</a:t>
            </a:r>
            <a:r>
              <a:rPr lang="ja-JP" altLang="en-US" sz="2000" b="1" dirty="0" err="1">
                <a:solidFill>
                  <a:srgbClr val="FF0000"/>
                </a:solidFill>
              </a:rPr>
              <a:t>ぜい</a:t>
            </a:r>
            <a:r>
              <a:rPr lang="ja-JP" altLang="en-US" sz="2000" dirty="0"/>
              <a:t>世に出て行ったからです。こういう者は惑わす者であり、</a:t>
            </a:r>
            <a:r>
              <a:rPr lang="ja-JP" altLang="en-US" sz="2000" b="1" dirty="0">
                <a:solidFill>
                  <a:srgbClr val="FF0000"/>
                </a:solidFill>
              </a:rPr>
              <a:t>反キリスト</a:t>
            </a:r>
            <a:r>
              <a:rPr lang="ja-JP" altLang="en-US" sz="2000" dirty="0"/>
              <a:t>です（</a:t>
            </a:r>
            <a:r>
              <a:rPr lang="en-US" altLang="ja-JP" sz="2000" dirty="0"/>
              <a:t>2</a:t>
            </a:r>
            <a:r>
              <a:rPr lang="ja-JP" altLang="en-US" sz="2000" dirty="0"/>
              <a:t>ヨハネ</a:t>
            </a:r>
            <a:r>
              <a:rPr lang="en-US" altLang="ja-JP" sz="2000" dirty="0"/>
              <a:t>7</a:t>
            </a:r>
            <a:r>
              <a:rPr lang="ja-JP" altLang="en-US" sz="2000" dirty="0"/>
              <a:t>）。</a:t>
            </a:r>
          </a:p>
        </p:txBody>
      </p:sp>
      <p:sp>
        <p:nvSpPr>
          <p:cNvPr id="120834" name="正方形/長方形 5"/>
          <p:cNvSpPr>
            <a:spLocks noChangeArrowheads="1"/>
          </p:cNvSpPr>
          <p:nvPr/>
        </p:nvSpPr>
        <p:spPr bwMode="auto">
          <a:xfrm>
            <a:off x="430213" y="404813"/>
            <a:ext cx="8229600" cy="954087"/>
          </a:xfrm>
          <a:prstGeom prst="rect">
            <a:avLst/>
          </a:prstGeom>
          <a:noFill/>
          <a:ln w="9525">
            <a:noFill/>
            <a:miter lim="800000"/>
            <a:headEnd/>
            <a:tailEnd/>
          </a:ln>
        </p:spPr>
        <p:txBody>
          <a:bodyPr wrap="none">
            <a:spAutoFit/>
          </a:bodyPr>
          <a:lstStyle/>
          <a:p>
            <a:r>
              <a:rPr lang="en-US" altLang="ja-JP" sz="2800">
                <a:latin typeface="Calibri" pitchFamily="34" charset="0"/>
              </a:rPr>
              <a:t>―</a:t>
            </a:r>
            <a:r>
              <a:rPr lang="ja-JP" altLang="en-US" sz="2800">
                <a:latin typeface="Calibri" pitchFamily="34" charset="0"/>
              </a:rPr>
              <a:t>　反キリストは、</a:t>
            </a:r>
            <a:r>
              <a:rPr lang="en-US" altLang="ja-JP" sz="2800">
                <a:latin typeface="Calibri" pitchFamily="34" charset="0"/>
              </a:rPr>
              <a:t>EU</a:t>
            </a:r>
            <a:r>
              <a:rPr lang="ja-JP" altLang="en-US" sz="2800">
                <a:latin typeface="Calibri" pitchFamily="34" charset="0"/>
              </a:rPr>
              <a:t>大統領など単一の政治的独裁者</a:t>
            </a:r>
            <a:endParaRPr lang="en-US" altLang="ja-JP" sz="2800">
              <a:latin typeface="Calibri" pitchFamily="34" charset="0"/>
            </a:endParaRPr>
          </a:p>
          <a:p>
            <a:r>
              <a:rPr lang="ja-JP" altLang="en-US" sz="2800">
                <a:latin typeface="Calibri" pitchFamily="34" charset="0"/>
              </a:rPr>
              <a:t>　　なのか。</a:t>
            </a:r>
            <a:endParaRPr lang="en-US" altLang="ja-JP" sz="2800">
              <a:latin typeface="Calibri" pitchFamily="34"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546100" y="1071563"/>
            <a:ext cx="8208963" cy="1016000"/>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fontAlgn="auto">
              <a:spcBef>
                <a:spcPts val="0"/>
              </a:spcBef>
              <a:spcAft>
                <a:spcPts val="0"/>
              </a:spcAft>
              <a:defRPr/>
            </a:pPr>
            <a:r>
              <a:rPr lang="ja-JP" altLang="en-US" sz="2000" dirty="0"/>
              <a:t>「ここに知恵がある。思慮ある者はその獣の数字を数えなさい。その数字は人間をさしているからである。その数字は</a:t>
            </a:r>
            <a:r>
              <a:rPr lang="ja-JP" altLang="en-US" sz="2000" b="1" dirty="0">
                <a:solidFill>
                  <a:srgbClr val="FF0000"/>
                </a:solidFill>
              </a:rPr>
              <a:t>六百六十六</a:t>
            </a:r>
            <a:r>
              <a:rPr lang="ja-JP" altLang="en-US" sz="2000" dirty="0"/>
              <a:t>である。 」</a:t>
            </a:r>
            <a:r>
              <a:rPr lang="ja-JP" altLang="ja-JP" sz="2000" dirty="0"/>
              <a:t>(</a:t>
            </a:r>
            <a:r>
              <a:rPr lang="ja-JP" altLang="en-US" sz="2000" dirty="0"/>
              <a:t>黙示録</a:t>
            </a:r>
            <a:r>
              <a:rPr lang="en-US" altLang="ja-JP" sz="2000" dirty="0"/>
              <a:t>13</a:t>
            </a:r>
            <a:r>
              <a:rPr lang="ja-JP" altLang="ja-JP" sz="2000" dirty="0"/>
              <a:t>･</a:t>
            </a:r>
            <a:r>
              <a:rPr lang="en-US" altLang="ja-JP" sz="2000" dirty="0"/>
              <a:t>18</a:t>
            </a:r>
            <a:r>
              <a:rPr lang="ja-JP" altLang="ja-JP" sz="2000" dirty="0"/>
              <a:t>) </a:t>
            </a:r>
            <a:endParaRPr lang="ja-JP" altLang="en-US" sz="2000" dirty="0"/>
          </a:p>
        </p:txBody>
      </p:sp>
      <p:sp>
        <p:nvSpPr>
          <p:cNvPr id="122882" name="正方形/長方形 5"/>
          <p:cNvSpPr>
            <a:spLocks noChangeArrowheads="1"/>
          </p:cNvSpPr>
          <p:nvPr/>
        </p:nvSpPr>
        <p:spPr bwMode="auto">
          <a:xfrm>
            <a:off x="225425" y="404813"/>
            <a:ext cx="8626475" cy="522287"/>
          </a:xfrm>
          <a:prstGeom prst="rect">
            <a:avLst/>
          </a:prstGeom>
          <a:noFill/>
          <a:ln w="9525">
            <a:noFill/>
            <a:miter lim="800000"/>
            <a:headEnd/>
            <a:tailEnd/>
          </a:ln>
        </p:spPr>
        <p:txBody>
          <a:bodyPr wrap="none">
            <a:spAutoFit/>
          </a:bodyPr>
          <a:lstStyle/>
          <a:p>
            <a:r>
              <a:rPr lang="en-US" altLang="ja-JP" sz="2800">
                <a:latin typeface="Calibri" pitchFamily="34" charset="0"/>
              </a:rPr>
              <a:t>―</a:t>
            </a:r>
            <a:r>
              <a:rPr lang="ja-JP" altLang="en-US" sz="2800">
                <a:latin typeface="Calibri" pitchFamily="34" charset="0"/>
              </a:rPr>
              <a:t>　これから獣の支配のもとで大患難時代は来るのか？</a:t>
            </a:r>
            <a:endParaRPr lang="en-US" altLang="ja-JP" sz="2800">
              <a:latin typeface="Calibri" pitchFamily="34" charset="0"/>
            </a:endParaRPr>
          </a:p>
        </p:txBody>
      </p:sp>
      <p:sp>
        <p:nvSpPr>
          <p:cNvPr id="122883" name="正方形/長方形 1"/>
          <p:cNvSpPr>
            <a:spLocks noChangeArrowheads="1"/>
          </p:cNvSpPr>
          <p:nvPr/>
        </p:nvSpPr>
        <p:spPr bwMode="auto">
          <a:xfrm>
            <a:off x="546100" y="2317750"/>
            <a:ext cx="8208963" cy="646113"/>
          </a:xfrm>
          <a:prstGeom prst="rect">
            <a:avLst/>
          </a:prstGeom>
          <a:noFill/>
          <a:ln w="9525">
            <a:noFill/>
            <a:miter lim="800000"/>
            <a:headEnd/>
            <a:tailEnd/>
          </a:ln>
        </p:spPr>
        <p:txBody>
          <a:bodyPr>
            <a:spAutoFit/>
          </a:bodyPr>
          <a:lstStyle/>
          <a:p>
            <a:r>
              <a:rPr lang="ja-JP" altLang="en-US">
                <a:latin typeface="Calibri" pitchFamily="34" charset="0"/>
              </a:rPr>
              <a:t>ネロ・カエサルのヘブル文字綴り </a:t>
            </a:r>
            <a:r>
              <a:rPr lang="en-US" altLang="ja-JP">
                <a:latin typeface="Calibri" pitchFamily="34" charset="0"/>
              </a:rPr>
              <a:t>NRWN QSR </a:t>
            </a:r>
            <a:r>
              <a:rPr lang="ja-JP" altLang="en-US">
                <a:latin typeface="Calibri" pitchFamily="34" charset="0"/>
              </a:rPr>
              <a:t>は（それぞれの文字に割り当てられた数を）合計すると６６６になります。</a:t>
            </a:r>
          </a:p>
        </p:txBody>
      </p:sp>
      <p:pic>
        <p:nvPicPr>
          <p:cNvPr id="122884" name="Picture 2" descr="http://penelope.uchicago.edu/~grout/encyclopaedia_romana/gladiators/nero.jpg"/>
          <p:cNvPicPr>
            <a:picLocks noChangeAspect="1" noChangeArrowheads="1"/>
          </p:cNvPicPr>
          <p:nvPr/>
        </p:nvPicPr>
        <p:blipFill>
          <a:blip r:embed="rId3"/>
          <a:srcRect/>
          <a:stretch>
            <a:fillRect/>
          </a:stretch>
        </p:blipFill>
        <p:spPr bwMode="auto">
          <a:xfrm>
            <a:off x="395288" y="3208338"/>
            <a:ext cx="2058987" cy="3087687"/>
          </a:xfrm>
          <a:prstGeom prst="rect">
            <a:avLst/>
          </a:prstGeom>
          <a:noFill/>
          <a:ln w="9525">
            <a:noFill/>
            <a:miter lim="800000"/>
            <a:headEnd/>
            <a:tailEnd/>
          </a:ln>
        </p:spPr>
      </p:pic>
      <p:pic>
        <p:nvPicPr>
          <p:cNvPr id="122885" name="Picture 3"/>
          <p:cNvPicPr>
            <a:picLocks noChangeAspect="1" noChangeArrowheads="1"/>
          </p:cNvPicPr>
          <p:nvPr/>
        </p:nvPicPr>
        <p:blipFill>
          <a:blip r:embed="rId4"/>
          <a:srcRect/>
          <a:stretch>
            <a:fillRect/>
          </a:stretch>
        </p:blipFill>
        <p:spPr bwMode="auto">
          <a:xfrm>
            <a:off x="2609850" y="3209925"/>
            <a:ext cx="6180138" cy="1017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4160838" y="3951288"/>
            <a:ext cx="4587875" cy="1323975"/>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fontAlgn="auto">
              <a:spcBef>
                <a:spcPts val="0"/>
              </a:spcBef>
              <a:spcAft>
                <a:spcPts val="0"/>
              </a:spcAft>
              <a:defRPr/>
            </a:pPr>
            <a:r>
              <a:rPr lang="ja-JP" altLang="en-US" sz="2000" dirty="0"/>
              <a:t>五人はすでに倒れたが、ひとりは今おり、ほかのひとりは、まだ来ていません。しかし彼が来れば、</a:t>
            </a:r>
            <a:r>
              <a:rPr lang="ja-JP" altLang="en-US" sz="2000" b="1" dirty="0">
                <a:solidFill>
                  <a:srgbClr val="FF0000"/>
                </a:solidFill>
              </a:rPr>
              <a:t>しばらくの間</a:t>
            </a:r>
            <a:r>
              <a:rPr lang="ja-JP" altLang="en-US" sz="2000" dirty="0"/>
              <a:t>とどまるはずです。 （黙示録</a:t>
            </a:r>
            <a:r>
              <a:rPr lang="en-US" altLang="ja-JP" sz="2000" dirty="0"/>
              <a:t>17</a:t>
            </a:r>
            <a:r>
              <a:rPr lang="ja-JP" altLang="en-US" sz="2000" dirty="0"/>
              <a:t>・</a:t>
            </a:r>
            <a:r>
              <a:rPr lang="en-US" altLang="ja-JP" sz="2000" dirty="0"/>
              <a:t>10</a:t>
            </a:r>
            <a:r>
              <a:rPr lang="ja-JP" altLang="en-US" sz="2000" dirty="0"/>
              <a:t>）</a:t>
            </a:r>
            <a:endParaRPr lang="en-US" altLang="ja-JP" sz="2000" dirty="0"/>
          </a:p>
        </p:txBody>
      </p:sp>
      <p:grpSp>
        <p:nvGrpSpPr>
          <p:cNvPr id="124930" name="グループ化 13"/>
          <p:cNvGrpSpPr>
            <a:grpSpLocks/>
          </p:cNvGrpSpPr>
          <p:nvPr/>
        </p:nvGrpSpPr>
        <p:grpSpPr bwMode="auto">
          <a:xfrm>
            <a:off x="579438" y="2128838"/>
            <a:ext cx="7934325" cy="1370012"/>
            <a:chOff x="547291" y="3168855"/>
            <a:chExt cx="7934740" cy="1362326"/>
          </a:xfrm>
        </p:grpSpPr>
        <p:sp>
          <p:nvSpPr>
            <p:cNvPr id="124939" name="正方形/長方形 4"/>
            <p:cNvSpPr>
              <a:spLocks noChangeArrowheads="1"/>
            </p:cNvSpPr>
            <p:nvPr/>
          </p:nvSpPr>
          <p:spPr bwMode="auto">
            <a:xfrm>
              <a:off x="547291" y="3191712"/>
              <a:ext cx="1435065" cy="1070728"/>
            </a:xfrm>
            <a:prstGeom prst="rect">
              <a:avLst/>
            </a:prstGeom>
            <a:noFill/>
            <a:ln w="9525">
              <a:noFill/>
              <a:miter lim="800000"/>
              <a:headEnd/>
              <a:tailEnd/>
            </a:ln>
          </p:spPr>
          <p:txBody>
            <a:bodyPr>
              <a:spAutoFit/>
            </a:bodyPr>
            <a:lstStyle/>
            <a:p>
              <a:r>
                <a:rPr lang="ja-JP" altLang="en-US" sz="1600">
                  <a:latin typeface="Calibri" pitchFamily="34" charset="0"/>
                </a:rPr>
                <a:t>１．ユリウス・カエサル</a:t>
              </a:r>
              <a:endParaRPr lang="en-US" altLang="ja-JP" sz="1600">
                <a:latin typeface="Calibri" pitchFamily="34" charset="0"/>
              </a:endParaRPr>
            </a:p>
            <a:p>
              <a:r>
                <a:rPr lang="ja-JP" altLang="en-US" sz="1600">
                  <a:latin typeface="Calibri" pitchFamily="34" charset="0"/>
                </a:rPr>
                <a:t>（紀元前４９～４４年）</a:t>
              </a:r>
            </a:p>
          </p:txBody>
        </p:sp>
        <p:sp>
          <p:nvSpPr>
            <p:cNvPr id="124940" name="正方形/長方形 7"/>
            <p:cNvSpPr>
              <a:spLocks noChangeArrowheads="1"/>
            </p:cNvSpPr>
            <p:nvPr/>
          </p:nvSpPr>
          <p:spPr bwMode="auto">
            <a:xfrm>
              <a:off x="2106276" y="3168855"/>
              <a:ext cx="1637928" cy="1070728"/>
            </a:xfrm>
            <a:prstGeom prst="rect">
              <a:avLst/>
            </a:prstGeom>
            <a:noFill/>
            <a:ln w="9525">
              <a:noFill/>
              <a:miter lim="800000"/>
              <a:headEnd/>
              <a:tailEnd/>
            </a:ln>
          </p:spPr>
          <p:txBody>
            <a:bodyPr>
              <a:spAutoFit/>
            </a:bodyPr>
            <a:lstStyle/>
            <a:p>
              <a:r>
                <a:rPr lang="ja-JP" altLang="en-US" sz="1600">
                  <a:latin typeface="Calibri" pitchFamily="34" charset="0"/>
                </a:rPr>
                <a:t>２．アウグストゥス・カエサル</a:t>
              </a:r>
              <a:endParaRPr lang="en-US" altLang="ja-JP" sz="1600">
                <a:latin typeface="Calibri" pitchFamily="34" charset="0"/>
              </a:endParaRPr>
            </a:p>
            <a:p>
              <a:r>
                <a:rPr lang="ja-JP" altLang="en-US" sz="1600">
                  <a:latin typeface="Calibri" pitchFamily="34" charset="0"/>
                </a:rPr>
                <a:t>（紀元前３１～紀元１４年）</a:t>
              </a:r>
            </a:p>
          </p:txBody>
        </p:sp>
        <p:sp>
          <p:nvSpPr>
            <p:cNvPr id="124941" name="正方形/長方形 8"/>
            <p:cNvSpPr>
              <a:spLocks noChangeArrowheads="1"/>
            </p:cNvSpPr>
            <p:nvPr/>
          </p:nvSpPr>
          <p:spPr bwMode="auto">
            <a:xfrm>
              <a:off x="3904924" y="3226606"/>
              <a:ext cx="1428750" cy="1070728"/>
            </a:xfrm>
            <a:prstGeom prst="rect">
              <a:avLst/>
            </a:prstGeom>
            <a:noFill/>
            <a:ln w="9525">
              <a:noFill/>
              <a:miter lim="800000"/>
              <a:headEnd/>
              <a:tailEnd/>
            </a:ln>
          </p:spPr>
          <p:txBody>
            <a:bodyPr>
              <a:spAutoFit/>
            </a:bodyPr>
            <a:lstStyle/>
            <a:p>
              <a:r>
                <a:rPr lang="ja-JP" altLang="en-US" sz="1600">
                  <a:latin typeface="Calibri" pitchFamily="34" charset="0"/>
                </a:rPr>
                <a:t>３．テベリウス・カエサル（紀元１４～３７年）</a:t>
              </a:r>
            </a:p>
          </p:txBody>
        </p:sp>
        <p:sp>
          <p:nvSpPr>
            <p:cNvPr id="124942" name="正方形/長方形 9"/>
            <p:cNvSpPr>
              <a:spLocks noChangeArrowheads="1"/>
            </p:cNvSpPr>
            <p:nvPr/>
          </p:nvSpPr>
          <p:spPr bwMode="auto">
            <a:xfrm>
              <a:off x="5453325" y="3196177"/>
              <a:ext cx="1675246" cy="1070728"/>
            </a:xfrm>
            <a:prstGeom prst="rect">
              <a:avLst/>
            </a:prstGeom>
            <a:noFill/>
            <a:ln w="9525">
              <a:noFill/>
              <a:miter lim="800000"/>
              <a:headEnd/>
              <a:tailEnd/>
            </a:ln>
          </p:spPr>
          <p:txBody>
            <a:bodyPr>
              <a:spAutoFit/>
            </a:bodyPr>
            <a:lstStyle/>
            <a:p>
              <a:r>
                <a:rPr lang="ja-JP" altLang="en-US" sz="1600">
                  <a:latin typeface="Calibri" pitchFamily="34" charset="0"/>
                </a:rPr>
                <a:t>４．ガイウス・カエサル（カリギュラ）（紀元３７～４１年）</a:t>
              </a:r>
            </a:p>
          </p:txBody>
        </p:sp>
        <p:sp>
          <p:nvSpPr>
            <p:cNvPr id="124943" name="正方形/長方形 10"/>
            <p:cNvSpPr>
              <a:spLocks noChangeArrowheads="1"/>
            </p:cNvSpPr>
            <p:nvPr/>
          </p:nvSpPr>
          <p:spPr bwMode="auto">
            <a:xfrm>
              <a:off x="7204143" y="3215715"/>
              <a:ext cx="1277888" cy="1315466"/>
            </a:xfrm>
            <a:prstGeom prst="rect">
              <a:avLst/>
            </a:prstGeom>
            <a:noFill/>
            <a:ln w="9525">
              <a:noFill/>
              <a:miter lim="800000"/>
              <a:headEnd/>
              <a:tailEnd/>
            </a:ln>
          </p:spPr>
          <p:txBody>
            <a:bodyPr>
              <a:spAutoFit/>
            </a:bodyPr>
            <a:lstStyle/>
            <a:p>
              <a:r>
                <a:rPr lang="ja-JP" altLang="en-US" sz="1600">
                  <a:latin typeface="Calibri" pitchFamily="34" charset="0"/>
                </a:rPr>
                <a:t>５．クラウディウス・カエサル</a:t>
              </a:r>
              <a:endParaRPr lang="en-US" altLang="ja-JP" sz="1600">
                <a:latin typeface="Calibri" pitchFamily="34" charset="0"/>
              </a:endParaRPr>
            </a:p>
            <a:p>
              <a:r>
                <a:rPr lang="ja-JP" altLang="en-US" sz="1600">
                  <a:latin typeface="Calibri" pitchFamily="34" charset="0"/>
                </a:rPr>
                <a:t>（紀元４１～５４年）</a:t>
              </a:r>
            </a:p>
          </p:txBody>
        </p:sp>
      </p:grpSp>
      <p:pic>
        <p:nvPicPr>
          <p:cNvPr id="124931" name="Picture 9"/>
          <p:cNvPicPr>
            <a:picLocks noChangeAspect="1" noChangeArrowheads="1"/>
          </p:cNvPicPr>
          <p:nvPr/>
        </p:nvPicPr>
        <p:blipFill>
          <a:blip r:embed="rId3"/>
          <a:srcRect/>
          <a:stretch>
            <a:fillRect/>
          </a:stretch>
        </p:blipFill>
        <p:spPr bwMode="auto">
          <a:xfrm>
            <a:off x="593725" y="117475"/>
            <a:ext cx="8013700" cy="2025650"/>
          </a:xfrm>
          <a:prstGeom prst="rect">
            <a:avLst/>
          </a:prstGeom>
          <a:noFill/>
          <a:ln w="9525">
            <a:noFill/>
            <a:miter lim="800000"/>
            <a:headEnd/>
            <a:tailEnd/>
          </a:ln>
        </p:spPr>
      </p:pic>
      <p:sp>
        <p:nvSpPr>
          <p:cNvPr id="124932" name="正方形/長方形 12"/>
          <p:cNvSpPr>
            <a:spLocks noChangeArrowheads="1"/>
          </p:cNvSpPr>
          <p:nvPr/>
        </p:nvSpPr>
        <p:spPr bwMode="auto">
          <a:xfrm>
            <a:off x="582613" y="5500688"/>
            <a:ext cx="1428750" cy="1200150"/>
          </a:xfrm>
          <a:prstGeom prst="rect">
            <a:avLst/>
          </a:prstGeom>
          <a:noFill/>
          <a:ln w="9525">
            <a:noFill/>
            <a:miter lim="800000"/>
            <a:headEnd/>
            <a:tailEnd/>
          </a:ln>
        </p:spPr>
        <p:txBody>
          <a:bodyPr>
            <a:spAutoFit/>
          </a:bodyPr>
          <a:lstStyle/>
          <a:p>
            <a:r>
              <a:rPr lang="ja-JP" altLang="en-US">
                <a:latin typeface="Calibri" pitchFamily="34" charset="0"/>
              </a:rPr>
              <a:t>６．ネロ・カエサル</a:t>
            </a:r>
            <a:endParaRPr lang="en-US" altLang="ja-JP">
              <a:latin typeface="Calibri" pitchFamily="34" charset="0"/>
            </a:endParaRPr>
          </a:p>
          <a:p>
            <a:r>
              <a:rPr lang="ja-JP" altLang="en-US">
                <a:latin typeface="Calibri" pitchFamily="34" charset="0"/>
              </a:rPr>
              <a:t>（紀元５４～６８年）</a:t>
            </a:r>
            <a:endParaRPr lang="en-US" altLang="ja-JP">
              <a:latin typeface="Calibri" pitchFamily="34" charset="0"/>
            </a:endParaRPr>
          </a:p>
        </p:txBody>
      </p:sp>
      <p:pic>
        <p:nvPicPr>
          <p:cNvPr id="124933" name="Picture 2" descr="http://penelope.uchicago.edu/~grout/encyclopaedia_romana/gladiators/nero.jpg"/>
          <p:cNvPicPr>
            <a:picLocks noChangeAspect="1" noChangeArrowheads="1"/>
          </p:cNvPicPr>
          <p:nvPr/>
        </p:nvPicPr>
        <p:blipFill>
          <a:blip r:embed="rId4"/>
          <a:srcRect/>
          <a:stretch>
            <a:fillRect/>
          </a:stretch>
        </p:blipFill>
        <p:spPr bwMode="auto">
          <a:xfrm>
            <a:off x="663575" y="3656013"/>
            <a:ext cx="1266825" cy="1898650"/>
          </a:xfrm>
          <a:prstGeom prst="rect">
            <a:avLst/>
          </a:prstGeom>
          <a:noFill/>
          <a:ln w="9525">
            <a:noFill/>
            <a:miter lim="800000"/>
            <a:headEnd/>
            <a:tailEnd/>
          </a:ln>
        </p:spPr>
      </p:pic>
      <p:sp>
        <p:nvSpPr>
          <p:cNvPr id="124934" name="正方形/長方形 23"/>
          <p:cNvSpPr>
            <a:spLocks noChangeArrowheads="1"/>
          </p:cNvSpPr>
          <p:nvPr/>
        </p:nvSpPr>
        <p:spPr bwMode="auto">
          <a:xfrm>
            <a:off x="2243138" y="5554663"/>
            <a:ext cx="1824037" cy="1201737"/>
          </a:xfrm>
          <a:prstGeom prst="rect">
            <a:avLst/>
          </a:prstGeom>
          <a:noFill/>
          <a:ln w="9525">
            <a:noFill/>
            <a:miter lim="800000"/>
            <a:headEnd/>
            <a:tailEnd/>
          </a:ln>
        </p:spPr>
        <p:txBody>
          <a:bodyPr>
            <a:spAutoFit/>
          </a:bodyPr>
          <a:lstStyle/>
          <a:p>
            <a:r>
              <a:rPr lang="ja-JP" altLang="en-US">
                <a:latin typeface="Calibri" pitchFamily="34" charset="0"/>
              </a:rPr>
              <a:t>７．</a:t>
            </a:r>
            <a:r>
              <a:rPr lang="ja-JP" altLang="en-US" b="1">
                <a:latin typeface="Calibri" pitchFamily="34" charset="0"/>
              </a:rPr>
              <a:t>ガルバ・カエサル</a:t>
            </a:r>
            <a:endParaRPr lang="en-US" altLang="ja-JP" b="1">
              <a:latin typeface="Calibri" pitchFamily="34" charset="0"/>
            </a:endParaRPr>
          </a:p>
          <a:p>
            <a:r>
              <a:rPr lang="ja-JP" altLang="en-US">
                <a:latin typeface="Calibri" pitchFamily="34" charset="0"/>
              </a:rPr>
              <a:t>（紀元</a:t>
            </a:r>
            <a:r>
              <a:rPr lang="en-US" altLang="ja-JP">
                <a:latin typeface="Calibri" pitchFamily="34" charset="0"/>
              </a:rPr>
              <a:t>68</a:t>
            </a:r>
            <a:r>
              <a:rPr lang="ja-JP" altLang="en-US">
                <a:latin typeface="Calibri" pitchFamily="34" charset="0"/>
              </a:rPr>
              <a:t>年</a:t>
            </a:r>
            <a:r>
              <a:rPr lang="en-US" altLang="ja-JP">
                <a:latin typeface="Calibri" pitchFamily="34" charset="0"/>
              </a:rPr>
              <a:t>6</a:t>
            </a:r>
            <a:r>
              <a:rPr lang="ja-JP" altLang="en-US">
                <a:latin typeface="Calibri" pitchFamily="34" charset="0"/>
              </a:rPr>
              <a:t>月～</a:t>
            </a:r>
            <a:r>
              <a:rPr lang="en-US" altLang="ja-JP">
                <a:latin typeface="Calibri" pitchFamily="34" charset="0"/>
              </a:rPr>
              <a:t>69</a:t>
            </a:r>
            <a:r>
              <a:rPr lang="ja-JP" altLang="en-US">
                <a:latin typeface="Calibri" pitchFamily="34" charset="0"/>
              </a:rPr>
              <a:t>年</a:t>
            </a:r>
            <a:r>
              <a:rPr lang="en-US" altLang="ja-JP">
                <a:latin typeface="Calibri" pitchFamily="34" charset="0"/>
              </a:rPr>
              <a:t>1</a:t>
            </a:r>
            <a:r>
              <a:rPr lang="ja-JP" altLang="en-US">
                <a:latin typeface="Calibri" pitchFamily="34" charset="0"/>
              </a:rPr>
              <a:t>月）</a:t>
            </a:r>
            <a:endParaRPr lang="en-US" altLang="ja-JP">
              <a:latin typeface="Calibri" pitchFamily="34" charset="0"/>
            </a:endParaRPr>
          </a:p>
        </p:txBody>
      </p:sp>
      <p:pic>
        <p:nvPicPr>
          <p:cNvPr id="124935" name="Picture 10"/>
          <p:cNvPicPr>
            <a:picLocks noChangeAspect="1" noChangeArrowheads="1"/>
          </p:cNvPicPr>
          <p:nvPr/>
        </p:nvPicPr>
        <p:blipFill>
          <a:blip r:embed="rId5"/>
          <a:srcRect/>
          <a:stretch>
            <a:fillRect/>
          </a:stretch>
        </p:blipFill>
        <p:spPr bwMode="auto">
          <a:xfrm>
            <a:off x="2252663" y="3671888"/>
            <a:ext cx="1555750" cy="1882775"/>
          </a:xfrm>
          <a:prstGeom prst="rect">
            <a:avLst/>
          </a:prstGeom>
          <a:noFill/>
          <a:ln w="9525">
            <a:noFill/>
            <a:miter lim="800000"/>
            <a:headEnd/>
            <a:tailEnd/>
          </a:ln>
        </p:spPr>
      </p:pic>
      <p:sp>
        <p:nvSpPr>
          <p:cNvPr id="15" name="円形吹き出し 14"/>
          <p:cNvSpPr/>
          <p:nvPr/>
        </p:nvSpPr>
        <p:spPr>
          <a:xfrm>
            <a:off x="4932040" y="5571242"/>
            <a:ext cx="1854586" cy="864096"/>
          </a:xfrm>
          <a:prstGeom prst="wedgeEllipseCallout">
            <a:avLst>
              <a:gd name="adj1" fmla="val -108392"/>
              <a:gd name="adj2" fmla="val 47904"/>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ja-JP" altLang="en-US" dirty="0"/>
              <a:t>たったの</a:t>
            </a:r>
            <a:r>
              <a:rPr lang="en-US" altLang="ja-JP" b="1" dirty="0"/>
              <a:t>7</a:t>
            </a:r>
            <a:r>
              <a:rPr lang="ja-JP" altLang="en-US" b="1" dirty="0"/>
              <a:t>か月</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http://www.marxists.org/glossary/people/k/pics/kant.jpg"/>
          <p:cNvPicPr>
            <a:picLocks noChangeAspect="1" noChangeArrowheads="1"/>
          </p:cNvPicPr>
          <p:nvPr/>
        </p:nvPicPr>
        <p:blipFill>
          <a:blip r:embed="rId2"/>
          <a:srcRect/>
          <a:stretch>
            <a:fillRect/>
          </a:stretch>
        </p:blipFill>
        <p:spPr bwMode="auto">
          <a:xfrm>
            <a:off x="560388" y="1908175"/>
            <a:ext cx="3186112" cy="4297363"/>
          </a:xfrm>
          <a:prstGeom prst="rect">
            <a:avLst/>
          </a:prstGeom>
          <a:noFill/>
          <a:ln w="9525">
            <a:noFill/>
            <a:miter lim="800000"/>
            <a:headEnd/>
            <a:tailEnd/>
          </a:ln>
        </p:spPr>
      </p:pic>
      <p:sp>
        <p:nvSpPr>
          <p:cNvPr id="2" name="正方形/長方形 1"/>
          <p:cNvSpPr/>
          <p:nvPr/>
        </p:nvSpPr>
        <p:spPr>
          <a:xfrm>
            <a:off x="530225" y="252413"/>
            <a:ext cx="8218488" cy="1166812"/>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r>
              <a:rPr lang="ja-JP" altLang="en-US" sz="4000" dirty="0"/>
              <a:t>インマヌエル・カント</a:t>
            </a:r>
            <a:endParaRPr lang="en-US" altLang="ja-JP" sz="4000" dirty="0"/>
          </a:p>
          <a:p>
            <a:pPr algn="ctr" fontAlgn="auto">
              <a:spcBef>
                <a:spcPts val="0"/>
              </a:spcBef>
              <a:spcAft>
                <a:spcPts val="0"/>
              </a:spcAft>
              <a:defRPr/>
            </a:pPr>
            <a:r>
              <a:rPr lang="en-US" altLang="ja-JP" sz="4000" b="1" dirty="0"/>
              <a:t>1724 - 1804</a:t>
            </a:r>
            <a:endParaRPr lang="ja-JP" altLang="en-US" sz="4000" dirty="0"/>
          </a:p>
        </p:txBody>
      </p:sp>
      <p:sp>
        <p:nvSpPr>
          <p:cNvPr id="23555" name="テキスト ボックス 3"/>
          <p:cNvSpPr txBox="1">
            <a:spLocks noChangeArrowheads="1"/>
          </p:cNvSpPr>
          <p:nvPr/>
        </p:nvSpPr>
        <p:spPr bwMode="auto">
          <a:xfrm>
            <a:off x="4211638" y="1908175"/>
            <a:ext cx="4537075" cy="2247900"/>
          </a:xfrm>
          <a:prstGeom prst="rect">
            <a:avLst/>
          </a:prstGeom>
          <a:noFill/>
          <a:ln w="9525">
            <a:noFill/>
            <a:miter lim="800000"/>
            <a:headEnd/>
            <a:tailEnd/>
          </a:ln>
        </p:spPr>
        <p:txBody>
          <a:bodyPr>
            <a:spAutoFit/>
          </a:bodyPr>
          <a:lstStyle/>
          <a:p>
            <a:r>
              <a:rPr lang="ja-JP" altLang="en-US" sz="2800">
                <a:latin typeface="Calibri" pitchFamily="34" charset="0"/>
              </a:rPr>
              <a:t>カントの思想革命</a:t>
            </a:r>
            <a:endParaRPr lang="en-US" altLang="ja-JP" sz="2800">
              <a:latin typeface="Calibri" pitchFamily="34" charset="0"/>
            </a:endParaRPr>
          </a:p>
          <a:p>
            <a:endParaRPr lang="en-US" altLang="ja-JP" sz="2800">
              <a:latin typeface="Calibri" pitchFamily="34" charset="0"/>
            </a:endParaRPr>
          </a:p>
          <a:p>
            <a:r>
              <a:rPr lang="ja-JP" altLang="en-US" sz="2800">
                <a:latin typeface="Calibri" pitchFamily="34" charset="0"/>
              </a:rPr>
              <a:t>人間が万物の評価者</a:t>
            </a:r>
            <a:endParaRPr lang="en-US" altLang="ja-JP" sz="2800">
              <a:latin typeface="Calibri" pitchFamily="34" charset="0"/>
            </a:endParaRPr>
          </a:p>
          <a:p>
            <a:endParaRPr lang="en-US" altLang="ja-JP" sz="2800">
              <a:latin typeface="Calibri" pitchFamily="34" charset="0"/>
            </a:endParaRPr>
          </a:p>
          <a:p>
            <a:r>
              <a:rPr lang="ja-JP" altLang="en-US" sz="2800">
                <a:latin typeface="Calibri" pitchFamily="34" charset="0"/>
              </a:rPr>
              <a:t>神ではない。</a:t>
            </a:r>
          </a:p>
        </p:txBody>
      </p:sp>
      <p:sp>
        <p:nvSpPr>
          <p:cNvPr id="23556" name="テキスト ボックス 11"/>
          <p:cNvSpPr txBox="1">
            <a:spLocks noChangeArrowheads="1"/>
          </p:cNvSpPr>
          <p:nvPr/>
        </p:nvSpPr>
        <p:spPr bwMode="auto">
          <a:xfrm>
            <a:off x="4221163" y="4581525"/>
            <a:ext cx="4535487" cy="1816100"/>
          </a:xfrm>
          <a:prstGeom prst="rect">
            <a:avLst/>
          </a:prstGeom>
          <a:noFill/>
          <a:ln w="9525">
            <a:noFill/>
            <a:miter lim="800000"/>
            <a:headEnd/>
            <a:tailEnd/>
          </a:ln>
        </p:spPr>
        <p:txBody>
          <a:bodyPr>
            <a:spAutoFit/>
          </a:bodyPr>
          <a:lstStyle/>
          <a:p>
            <a:r>
              <a:rPr lang="ja-JP" altLang="en-US" sz="2800">
                <a:latin typeface="Calibri" pitchFamily="34" charset="0"/>
              </a:rPr>
              <a:t>近代以降の思想はすべて</a:t>
            </a:r>
            <a:endParaRPr lang="en-US" altLang="ja-JP" sz="2800">
              <a:latin typeface="Calibri" pitchFamily="34" charset="0"/>
            </a:endParaRPr>
          </a:p>
          <a:p>
            <a:r>
              <a:rPr lang="ja-JP" altLang="en-US" sz="2800">
                <a:latin typeface="Calibri" pitchFamily="34" charset="0"/>
              </a:rPr>
              <a:t>人間中心</a:t>
            </a:r>
            <a:endParaRPr lang="en-US" altLang="ja-JP" sz="2800">
              <a:latin typeface="Calibri" pitchFamily="34" charset="0"/>
            </a:endParaRPr>
          </a:p>
          <a:p>
            <a:endParaRPr lang="en-US" altLang="ja-JP" sz="2800">
              <a:latin typeface="Calibri" pitchFamily="34" charset="0"/>
            </a:endParaRPr>
          </a:p>
          <a:p>
            <a:r>
              <a:rPr lang="ja-JP" altLang="en-US" sz="2800">
                <a:latin typeface="Calibri" pitchFamily="34" charset="0"/>
              </a:rPr>
              <a:t>→　人間教という新興宗教</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ローチャート : 表示 3"/>
          <p:cNvSpPr/>
          <p:nvPr/>
        </p:nvSpPr>
        <p:spPr>
          <a:xfrm flipH="1">
            <a:off x="179512" y="1163790"/>
            <a:ext cx="4752528" cy="4464496"/>
          </a:xfrm>
          <a:prstGeom prst="flowChartDisplay">
            <a:avLst/>
          </a:prstGeom>
          <a:solidFill>
            <a:srgbClr val="FFFF0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2800" dirty="0">
                <a:solidFill>
                  <a:schemeClr val="tx1"/>
                </a:solidFill>
              </a:rPr>
              <a:t>神は、キリストにおいて、すべての支配と権威の</a:t>
            </a:r>
            <a:r>
              <a:rPr lang="ja-JP" altLang="en-US" sz="2800" b="1" dirty="0">
                <a:solidFill>
                  <a:srgbClr val="FF0000"/>
                </a:solidFill>
                <a:effectLst>
                  <a:outerShdw blurRad="38100" dist="38100" dir="2700000" algn="tl">
                    <a:srgbClr val="000000">
                      <a:alpha val="43137"/>
                    </a:srgbClr>
                  </a:outerShdw>
                </a:effectLst>
              </a:rPr>
              <a:t>武装を解除して</a:t>
            </a:r>
            <a:r>
              <a:rPr lang="ja-JP" altLang="en-US" sz="2800" dirty="0">
                <a:solidFill>
                  <a:schemeClr val="tx1"/>
                </a:solidFill>
              </a:rPr>
              <a:t>さらしものとし、彼らを</a:t>
            </a:r>
            <a:r>
              <a:rPr lang="ja-JP" altLang="en-US" sz="2800" b="1" dirty="0">
                <a:solidFill>
                  <a:srgbClr val="FF0000"/>
                </a:solidFill>
                <a:effectLst>
                  <a:outerShdw blurRad="38100" dist="38100" dir="2700000" algn="tl">
                    <a:srgbClr val="000000">
                      <a:alpha val="43137"/>
                    </a:srgbClr>
                  </a:outerShdw>
                </a:effectLst>
              </a:rPr>
              <a:t>捕虜として凱旋の行列に加えられました</a:t>
            </a:r>
            <a:r>
              <a:rPr lang="ja-JP" altLang="en-US" sz="2800" dirty="0">
                <a:solidFill>
                  <a:schemeClr val="tx1"/>
                </a:solidFill>
              </a:rPr>
              <a:t>。</a:t>
            </a:r>
            <a:endParaRPr lang="en-US" altLang="ja-JP" sz="2800" dirty="0">
              <a:solidFill>
                <a:schemeClr val="tx1"/>
              </a:solidFill>
            </a:endParaRPr>
          </a:p>
          <a:p>
            <a:pPr algn="ctr" fontAlgn="auto">
              <a:spcBef>
                <a:spcPts val="0"/>
              </a:spcBef>
              <a:spcAft>
                <a:spcPts val="0"/>
              </a:spcAft>
              <a:defRPr/>
            </a:pPr>
            <a:r>
              <a:rPr lang="ja-JP" altLang="en-US" sz="2800" dirty="0">
                <a:solidFill>
                  <a:schemeClr val="tx1"/>
                </a:solidFill>
              </a:rPr>
              <a:t>（コロサイ</a:t>
            </a:r>
            <a:r>
              <a:rPr lang="en-US" altLang="ja-JP" sz="2800" dirty="0">
                <a:solidFill>
                  <a:schemeClr val="tx1"/>
                </a:solidFill>
              </a:rPr>
              <a:t>2</a:t>
            </a:r>
            <a:r>
              <a:rPr lang="ja-JP" altLang="en-US" sz="2800" dirty="0">
                <a:solidFill>
                  <a:schemeClr val="tx1"/>
                </a:solidFill>
              </a:rPr>
              <a:t>・</a:t>
            </a:r>
            <a:r>
              <a:rPr lang="en-US" altLang="ja-JP" sz="2800" dirty="0">
                <a:solidFill>
                  <a:schemeClr val="tx1"/>
                </a:solidFill>
              </a:rPr>
              <a:t>15</a:t>
            </a:r>
            <a:r>
              <a:rPr lang="ja-JP" altLang="en-US" sz="2800" dirty="0">
                <a:solidFill>
                  <a:schemeClr val="tx1"/>
                </a:solidFill>
              </a:rPr>
              <a:t>） </a:t>
            </a:r>
          </a:p>
        </p:txBody>
      </p:sp>
      <p:sp>
        <p:nvSpPr>
          <p:cNvPr id="7" name="正方形/長方形 6"/>
          <p:cNvSpPr/>
          <p:nvPr/>
        </p:nvSpPr>
        <p:spPr>
          <a:xfrm>
            <a:off x="5364945" y="2103376"/>
            <a:ext cx="3312368" cy="2585323"/>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a:solidFill>
              <a:srgbClr val="C00000"/>
            </a:solidFill>
          </a:ln>
          <a:effectLst>
            <a:outerShdw blurRad="50800" dist="38100" dir="2700000" algn="tl" rotWithShape="0">
              <a:prstClr val="black">
                <a:alpha val="40000"/>
              </a:prstClr>
            </a:outerShdw>
          </a:effec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ja-JP" alt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rPr>
              <a:t>サタンは縛られている</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ローチャート : 表示 3"/>
          <p:cNvSpPr/>
          <p:nvPr/>
        </p:nvSpPr>
        <p:spPr>
          <a:xfrm flipH="1">
            <a:off x="179512" y="692696"/>
            <a:ext cx="4752528" cy="5760640"/>
          </a:xfrm>
          <a:prstGeom prst="flowChartDisplay">
            <a:avLst/>
          </a:prstGeom>
          <a:solidFill>
            <a:srgbClr val="FFFF0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2000" dirty="0">
                <a:solidFill>
                  <a:schemeClr val="tx1"/>
                </a:solidFill>
              </a:rPr>
              <a:t>また私は、御使いが底知れぬ所のかぎと大きな鎖とを手に持って、天から下って来るのを見た。 彼は、悪魔でありサタンである竜、あの古い蛇を捕え、</a:t>
            </a:r>
            <a:r>
              <a:rPr lang="ja-JP" altLang="en-US" sz="2000" b="1" dirty="0">
                <a:solidFill>
                  <a:srgbClr val="FF0000"/>
                </a:solidFill>
              </a:rPr>
              <a:t>これを千年の間縛って、 底知れぬ所に投げ込んで、そこを閉じ、その上に封印して</a:t>
            </a:r>
            <a:r>
              <a:rPr lang="ja-JP" altLang="en-US" sz="2000" dirty="0">
                <a:solidFill>
                  <a:schemeClr val="tx1"/>
                </a:solidFill>
              </a:rPr>
              <a:t>、千年の終わるまでは、それが諸国の民を惑わすことのないようにした。 （黙示録</a:t>
            </a:r>
            <a:r>
              <a:rPr lang="en-US" altLang="ja-JP" sz="2000" dirty="0">
                <a:solidFill>
                  <a:schemeClr val="tx1"/>
                </a:solidFill>
              </a:rPr>
              <a:t>20</a:t>
            </a:r>
            <a:r>
              <a:rPr lang="ja-JP" altLang="en-US" sz="2000" dirty="0">
                <a:solidFill>
                  <a:schemeClr val="tx1"/>
                </a:solidFill>
              </a:rPr>
              <a:t>・</a:t>
            </a:r>
            <a:r>
              <a:rPr lang="en-US" altLang="ja-JP" sz="2000" dirty="0">
                <a:solidFill>
                  <a:schemeClr val="tx1"/>
                </a:solidFill>
              </a:rPr>
              <a:t>1</a:t>
            </a:r>
            <a:r>
              <a:rPr lang="ja-JP" altLang="en-US" sz="2000" dirty="0">
                <a:solidFill>
                  <a:schemeClr val="tx1"/>
                </a:solidFill>
              </a:rPr>
              <a:t>～</a:t>
            </a:r>
            <a:r>
              <a:rPr lang="en-US" altLang="ja-JP" sz="2000" dirty="0">
                <a:solidFill>
                  <a:schemeClr val="tx1"/>
                </a:solidFill>
              </a:rPr>
              <a:t>3</a:t>
            </a:r>
            <a:r>
              <a:rPr lang="ja-JP" altLang="en-US" sz="2000" dirty="0">
                <a:solidFill>
                  <a:schemeClr val="tx1"/>
                </a:solidFill>
              </a:rPr>
              <a:t>） </a:t>
            </a:r>
          </a:p>
        </p:txBody>
      </p:sp>
      <p:sp>
        <p:nvSpPr>
          <p:cNvPr id="7" name="正方形/長方形 6"/>
          <p:cNvSpPr/>
          <p:nvPr/>
        </p:nvSpPr>
        <p:spPr>
          <a:xfrm>
            <a:off x="5364945" y="2103376"/>
            <a:ext cx="3312368" cy="2585323"/>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a:solidFill>
              <a:srgbClr val="C00000"/>
            </a:solidFill>
          </a:ln>
          <a:effectLst>
            <a:outerShdw blurRad="50800" dist="38100" dir="2700000" algn="tl" rotWithShape="0">
              <a:prstClr val="black">
                <a:alpha val="40000"/>
              </a:prstClr>
            </a:outerShdw>
          </a:effec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ja-JP" alt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rPr>
              <a:t>サタンは縛られている</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710818" y="56512"/>
            <a:ext cx="3663183" cy="923330"/>
          </a:xfrm>
          <a:prstGeom prst="rect">
            <a:avLst/>
          </a:prstGeom>
          <a:noFill/>
        </p:spPr>
        <p:txBody>
          <a:bodyPr wrap="none">
            <a:spAutoFit/>
          </a:bodyPr>
          <a:lstStyle/>
          <a:p>
            <a:pPr algn="ctr" fontAlgn="auto">
              <a:spcBef>
                <a:spcPts val="0"/>
              </a:spcBef>
              <a:spcAft>
                <a:spcPts val="0"/>
              </a:spcAft>
              <a:defRPr/>
            </a:pPr>
            <a:r>
              <a:rPr lang="ja-JP" alt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rPr>
              <a:t>現在の体制</a:t>
            </a:r>
          </a:p>
        </p:txBody>
      </p:sp>
      <p:grpSp>
        <p:nvGrpSpPr>
          <p:cNvPr id="129026" name="グループ化 4"/>
          <p:cNvGrpSpPr>
            <a:grpSpLocks/>
          </p:cNvGrpSpPr>
          <p:nvPr/>
        </p:nvGrpSpPr>
        <p:grpSpPr bwMode="auto">
          <a:xfrm>
            <a:off x="2484438" y="1277938"/>
            <a:ext cx="4103687" cy="4238625"/>
            <a:chOff x="2508068" y="692696"/>
            <a:chExt cx="4104456" cy="4239016"/>
          </a:xfrm>
        </p:grpSpPr>
        <p:sp>
          <p:nvSpPr>
            <p:cNvPr id="6" name="二等辺三角形 5"/>
            <p:cNvSpPr/>
            <p:nvPr/>
          </p:nvSpPr>
          <p:spPr>
            <a:xfrm>
              <a:off x="3840778" y="692696"/>
              <a:ext cx="1451864" cy="1440517"/>
            </a:xfrm>
            <a:prstGeom prst="triangle">
              <a:avLst>
                <a:gd name="adj" fmla="val 50000"/>
              </a:avLst>
            </a:prstGeom>
          </p:spPr>
          <p:style>
            <a:lnRef idx="0">
              <a:schemeClr val="accent2"/>
            </a:lnRef>
            <a:fillRef idx="1003">
              <a:schemeClr val="lt2"/>
            </a:fillRef>
            <a:effectRef idx="3">
              <a:schemeClr val="accent2"/>
            </a:effectRef>
            <a:fontRef idx="minor">
              <a:schemeClr val="lt1"/>
            </a:fontRef>
          </p:style>
          <p:txBody>
            <a:bodyPr anchor="ctr"/>
            <a:lstStyle/>
            <a:p>
              <a:pPr algn="ctr" fontAlgn="auto">
                <a:spcBef>
                  <a:spcPts val="0"/>
                </a:spcBef>
                <a:spcAft>
                  <a:spcPts val="0"/>
                </a:spcAft>
                <a:defRPr/>
              </a:pPr>
              <a:endParaRPr lang="ja-JP" altLang="en-US" sz="1600" dirty="0">
                <a:effectLst>
                  <a:outerShdw blurRad="38100" dist="38100" dir="2700000" algn="tl">
                    <a:srgbClr val="000000">
                      <a:alpha val="43137"/>
                    </a:srgbClr>
                  </a:outerShdw>
                </a:effectLst>
              </a:endParaRPr>
            </a:p>
          </p:txBody>
        </p:sp>
        <p:sp>
          <p:nvSpPr>
            <p:cNvPr id="8" name="台形 7"/>
            <p:cNvSpPr/>
            <p:nvPr/>
          </p:nvSpPr>
          <p:spPr>
            <a:xfrm>
              <a:off x="2508068" y="2411432"/>
              <a:ext cx="4104456" cy="2520280"/>
            </a:xfrm>
            <a:prstGeom prst="trapezoid">
              <a:avLst>
                <a:gd name="adj" fmla="val 49188"/>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ja-JP" altLang="en-US" dirty="0"/>
            </a:p>
          </p:txBody>
        </p:sp>
      </p:grpSp>
      <p:sp>
        <p:nvSpPr>
          <p:cNvPr id="9" name="正方形/長方形 8"/>
          <p:cNvSpPr/>
          <p:nvPr/>
        </p:nvSpPr>
        <p:spPr>
          <a:xfrm>
            <a:off x="2976563" y="1706563"/>
            <a:ext cx="3168650" cy="86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2800" dirty="0">
                <a:solidFill>
                  <a:schemeClr val="tx1"/>
                </a:solidFill>
                <a:effectLst>
                  <a:outerShdw blurRad="38100" dist="38100" dir="2700000" algn="tl">
                    <a:srgbClr val="000000">
                      <a:alpha val="43137"/>
                    </a:srgbClr>
                  </a:outerShdw>
                </a:effectLst>
              </a:rPr>
              <a:t>神の捕虜</a:t>
            </a:r>
          </a:p>
        </p:txBody>
      </p:sp>
      <p:sp>
        <p:nvSpPr>
          <p:cNvPr id="10" name="正方形/長方形 9"/>
          <p:cNvSpPr/>
          <p:nvPr/>
        </p:nvSpPr>
        <p:spPr>
          <a:xfrm>
            <a:off x="3005138" y="3900488"/>
            <a:ext cx="3168650" cy="865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2800" dirty="0">
                <a:effectLst>
                  <a:outerShdw blurRad="38100" dist="38100" dir="2700000" algn="tl">
                    <a:srgbClr val="000000">
                      <a:alpha val="43137"/>
                    </a:srgbClr>
                  </a:outerShdw>
                </a:effectLst>
              </a:rPr>
              <a:t>世界</a:t>
            </a:r>
          </a:p>
        </p:txBody>
      </p:sp>
      <p:sp>
        <p:nvSpPr>
          <p:cNvPr id="2" name="爆発 2 1"/>
          <p:cNvSpPr/>
          <p:nvPr/>
        </p:nvSpPr>
        <p:spPr>
          <a:xfrm>
            <a:off x="841536" y="446520"/>
            <a:ext cx="7992888" cy="5832648"/>
          </a:xfrm>
          <a:prstGeom prst="irregularSeal2">
            <a:avLst/>
          </a:prstGeom>
          <a:solidFill>
            <a:srgbClr val="FFFF00"/>
          </a:solidFill>
          <a:ln w="76200"/>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3200" b="1" dirty="0">
                <a:solidFill>
                  <a:schemeClr val="tx1"/>
                </a:solidFill>
                <a:effectLst>
                  <a:outerShdw blurRad="38100" dist="38100" dir="2700000" algn="tl">
                    <a:srgbClr val="000000">
                      <a:alpha val="43137"/>
                    </a:srgbClr>
                  </a:outerShdw>
                </a:effectLst>
              </a:rPr>
              <a:t>世界は、オレオレ詐欺師</a:t>
            </a:r>
            <a:endParaRPr lang="en-US" altLang="ja-JP" sz="3200" b="1" dirty="0">
              <a:solidFill>
                <a:schemeClr val="tx1"/>
              </a:solidFill>
              <a:effectLst>
                <a:outerShdw blurRad="38100" dist="38100" dir="2700000" algn="tl">
                  <a:srgbClr val="000000">
                    <a:alpha val="43137"/>
                  </a:srgbClr>
                </a:outerShdw>
              </a:effectLst>
            </a:endParaRPr>
          </a:p>
          <a:p>
            <a:pPr algn="ctr" fontAlgn="auto">
              <a:spcBef>
                <a:spcPts val="0"/>
              </a:spcBef>
              <a:spcAft>
                <a:spcPts val="0"/>
              </a:spcAft>
              <a:defRPr/>
            </a:pPr>
            <a:r>
              <a:rPr lang="ja-JP" altLang="en-US" sz="3200" b="1" dirty="0">
                <a:solidFill>
                  <a:schemeClr val="tx1"/>
                </a:solidFill>
                <a:effectLst>
                  <a:outerShdw blurRad="38100" dist="38100" dir="2700000" algn="tl">
                    <a:srgbClr val="000000">
                      <a:alpha val="43137"/>
                    </a:srgbClr>
                  </a:outerShdw>
                </a:effectLst>
              </a:rPr>
              <a:t>に支配されている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2514600" y="1560513"/>
            <a:ext cx="4187825" cy="4322762"/>
          </a:xfrm>
          <a:prstGeom prst="rect">
            <a:avLst/>
          </a:prstGeom>
          <a:noFill/>
          <a:ln w="9525">
            <a:noFill/>
            <a:miter lim="800000"/>
            <a:headEnd/>
            <a:tailEnd/>
          </a:ln>
        </p:spPr>
      </p:pic>
      <p:sp>
        <p:nvSpPr>
          <p:cNvPr id="4" name="禁止 3"/>
          <p:cNvSpPr/>
          <p:nvPr/>
        </p:nvSpPr>
        <p:spPr>
          <a:xfrm>
            <a:off x="1722438" y="1200150"/>
            <a:ext cx="5616575" cy="5329238"/>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solidFill>
                <a:schemeClr val="tx1"/>
              </a:solidFill>
            </a:endParaRPr>
          </a:p>
        </p:txBody>
      </p:sp>
      <p:sp>
        <p:nvSpPr>
          <p:cNvPr id="2" name="正方形/長方形 1"/>
          <p:cNvSpPr/>
          <p:nvPr/>
        </p:nvSpPr>
        <p:spPr>
          <a:xfrm>
            <a:off x="314261" y="188640"/>
            <a:ext cx="8515473" cy="646331"/>
          </a:xfrm>
          <a:prstGeom prst="rect">
            <a:avLst/>
          </a:prstGeom>
          <a:noFill/>
        </p:spPr>
        <p:txBody>
          <a:bodyPr wrap="none">
            <a:spAutoFit/>
          </a:bodyPr>
          <a:lstStyle/>
          <a:p>
            <a:pPr algn="ctr" fontAlgn="auto">
              <a:spcBef>
                <a:spcPts val="0"/>
              </a:spcBef>
              <a:spcAft>
                <a:spcPts val="0"/>
              </a:spcAft>
              <a:defRPr/>
            </a:pPr>
            <a:r>
              <a:rPr lang="ja-JP" alt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rPr>
              <a:t>クリスチャンは悪魔を追い出すことができる</a:t>
            </a:r>
          </a:p>
        </p:txBody>
      </p:sp>
      <p:sp>
        <p:nvSpPr>
          <p:cNvPr id="3" name="正方形/長方形 2"/>
          <p:cNvSpPr/>
          <p:nvPr/>
        </p:nvSpPr>
        <p:spPr>
          <a:xfrm>
            <a:off x="884931" y="2967335"/>
            <a:ext cx="7374134" cy="1754326"/>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lgn="ctr" fontAlgn="auto">
              <a:spcBef>
                <a:spcPts val="0"/>
              </a:spcBef>
              <a:spcAft>
                <a:spcPts val="0"/>
              </a:spcAft>
              <a:defRPr/>
            </a:pPr>
            <a:r>
              <a:rPr lang="ja-JP" altLang="en-US" sz="3600" b="1" dirty="0">
                <a:solidFill>
                  <a:srgbClr val="FFFF00"/>
                </a:solidFill>
                <a:effectLst>
                  <a:outerShdw blurRad="38100" dist="38100" dir="2700000" algn="tl">
                    <a:srgbClr val="000000">
                      <a:alpha val="43137"/>
                    </a:srgbClr>
                  </a:outerShdw>
                </a:effectLst>
              </a:rPr>
              <a:t>神の子が現われたのは、</a:t>
            </a:r>
            <a:endParaRPr lang="en-US" altLang="ja-JP" sz="3600" b="1" dirty="0">
              <a:solidFill>
                <a:srgbClr val="FFFF00"/>
              </a:solidFill>
              <a:effectLst>
                <a:outerShdw blurRad="38100" dist="38100" dir="2700000" algn="tl">
                  <a:srgbClr val="000000">
                    <a:alpha val="43137"/>
                  </a:srgbClr>
                </a:outerShdw>
              </a:effectLst>
            </a:endParaRPr>
          </a:p>
          <a:p>
            <a:pPr algn="ctr" fontAlgn="auto">
              <a:spcBef>
                <a:spcPts val="0"/>
              </a:spcBef>
              <a:spcAft>
                <a:spcPts val="0"/>
              </a:spcAft>
              <a:defRPr/>
            </a:pPr>
            <a:r>
              <a:rPr lang="ja-JP" altLang="en-US" sz="3600" b="1" dirty="0">
                <a:solidFill>
                  <a:srgbClr val="FFFF00"/>
                </a:solidFill>
                <a:effectLst>
                  <a:outerShdw blurRad="38100" dist="38100" dir="2700000" algn="tl">
                    <a:srgbClr val="000000">
                      <a:alpha val="43137"/>
                    </a:srgbClr>
                  </a:outerShdw>
                </a:effectLst>
              </a:rPr>
              <a:t>悪魔の</a:t>
            </a:r>
            <a:r>
              <a:rPr lang="ja-JP" altLang="en-US" sz="3600" b="1" dirty="0" err="1">
                <a:solidFill>
                  <a:srgbClr val="FFFF00"/>
                </a:solidFill>
                <a:effectLst>
                  <a:outerShdw blurRad="38100" dist="38100" dir="2700000" algn="tl">
                    <a:srgbClr val="000000">
                      <a:alpha val="43137"/>
                    </a:srgbClr>
                  </a:outerShdw>
                </a:effectLst>
              </a:rPr>
              <a:t>しわざを</a:t>
            </a:r>
            <a:r>
              <a:rPr lang="ja-JP" altLang="en-US" sz="3600" b="1" dirty="0">
                <a:solidFill>
                  <a:srgbClr val="FFFF00"/>
                </a:solidFill>
                <a:effectLst>
                  <a:outerShdw blurRad="38100" dist="38100" dir="2700000" algn="tl">
                    <a:srgbClr val="000000">
                      <a:alpha val="43137"/>
                    </a:srgbClr>
                  </a:outerShdw>
                </a:effectLst>
              </a:rPr>
              <a:t>打ちこわすためです。</a:t>
            </a:r>
            <a:endParaRPr lang="en-US" altLang="ja-JP" sz="3600" b="1" dirty="0">
              <a:solidFill>
                <a:srgbClr val="FFFF00"/>
              </a:solidFill>
              <a:effectLst>
                <a:outerShdw blurRad="38100" dist="38100" dir="2700000" algn="tl">
                  <a:srgbClr val="000000">
                    <a:alpha val="43137"/>
                  </a:srgbClr>
                </a:outerShdw>
              </a:effectLst>
            </a:endParaRPr>
          </a:p>
          <a:p>
            <a:pPr algn="ctr" fontAlgn="auto">
              <a:spcBef>
                <a:spcPts val="0"/>
              </a:spcBef>
              <a:spcAft>
                <a:spcPts val="0"/>
              </a:spcAft>
              <a:defRPr/>
            </a:pPr>
            <a:r>
              <a:rPr lang="ja-JP" altLang="en-US" sz="3600" b="1" dirty="0">
                <a:solidFill>
                  <a:srgbClr val="FFFF00"/>
                </a:solidFill>
                <a:effectLst>
                  <a:outerShdw blurRad="38100" dist="38100" dir="2700000" algn="tl">
                    <a:srgbClr val="000000">
                      <a:alpha val="43137"/>
                    </a:srgbClr>
                  </a:outerShdw>
                </a:effectLst>
              </a:rPr>
              <a:t>（</a:t>
            </a:r>
            <a:r>
              <a:rPr lang="en-US" altLang="ja-JP" sz="3600" b="1" dirty="0">
                <a:solidFill>
                  <a:srgbClr val="FFFF00"/>
                </a:solidFill>
                <a:effectLst>
                  <a:outerShdw blurRad="38100" dist="38100" dir="2700000" algn="tl">
                    <a:srgbClr val="000000">
                      <a:alpha val="43137"/>
                    </a:srgbClr>
                  </a:outerShdw>
                </a:effectLst>
              </a:rPr>
              <a:t>1</a:t>
            </a:r>
            <a:r>
              <a:rPr lang="ja-JP" altLang="en-US" sz="3600" b="1" dirty="0">
                <a:solidFill>
                  <a:srgbClr val="FFFF00"/>
                </a:solidFill>
                <a:effectLst>
                  <a:outerShdw blurRad="38100" dist="38100" dir="2700000" algn="tl">
                    <a:srgbClr val="000000">
                      <a:alpha val="43137"/>
                    </a:srgbClr>
                  </a:outerShdw>
                </a:effectLst>
              </a:rPr>
              <a:t>ヨハネ</a:t>
            </a:r>
            <a:r>
              <a:rPr lang="en-US" altLang="ja-JP" sz="3600" b="1" dirty="0">
                <a:solidFill>
                  <a:srgbClr val="FFFF00"/>
                </a:solidFill>
                <a:effectLst>
                  <a:outerShdw blurRad="38100" dist="38100" dir="2700000" algn="tl">
                    <a:srgbClr val="000000">
                      <a:alpha val="43137"/>
                    </a:srgbClr>
                  </a:outerShdw>
                </a:effectLst>
              </a:rPr>
              <a:t>3</a:t>
            </a:r>
            <a:r>
              <a:rPr lang="ja-JP" altLang="en-US" sz="3600" b="1" dirty="0">
                <a:solidFill>
                  <a:srgbClr val="FFFF00"/>
                </a:solidFill>
                <a:effectLst>
                  <a:outerShdw blurRad="38100" dist="38100" dir="2700000" algn="tl">
                    <a:srgbClr val="000000">
                      <a:alpha val="43137"/>
                    </a:srgbClr>
                  </a:outerShdw>
                </a:effectLst>
              </a:rPr>
              <a:t>・</a:t>
            </a:r>
            <a:r>
              <a:rPr lang="en-US" altLang="ja-JP" sz="3600" b="1" dirty="0">
                <a:solidFill>
                  <a:srgbClr val="FFFF00"/>
                </a:solidFill>
                <a:effectLst>
                  <a:outerShdw blurRad="38100" dist="38100" dir="2700000" algn="tl">
                    <a:srgbClr val="000000">
                      <a:alpha val="43137"/>
                    </a:srgbClr>
                  </a:outerShdw>
                </a:effectLst>
              </a:rPr>
              <a:t>8</a:t>
            </a:r>
            <a:r>
              <a:rPr lang="ja-JP" altLang="en-US" sz="3600" b="1" dirty="0">
                <a:solidFill>
                  <a:srgbClr val="FFFF00"/>
                </a:solidFill>
                <a:effectLst>
                  <a:outerShdw blurRad="38100" dist="38100" dir="2700000" algn="tl">
                    <a:srgbClr val="000000">
                      <a:alpha val="43137"/>
                    </a:srgbClr>
                  </a:outerShdw>
                </a:effectLst>
              </a:rPr>
              <a:t>） </a:t>
            </a:r>
            <a:endParaRPr lang="ja-JP" altLang="en-US" sz="3600" b="1" spc="50" dirty="0">
              <a:ln w="12700" cmpd="sng">
                <a:solidFill>
                  <a:schemeClr val="accent6">
                    <a:satMod val="120000"/>
                    <a:shade val="80000"/>
                  </a:schemeClr>
                </a:solidFill>
                <a:prstDash val="solid"/>
              </a:ln>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雲 1"/>
          <p:cNvSpPr/>
          <p:nvPr/>
        </p:nvSpPr>
        <p:spPr>
          <a:xfrm>
            <a:off x="611188" y="628650"/>
            <a:ext cx="7777162" cy="5400675"/>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4000" dirty="0">
                <a:solidFill>
                  <a:schemeClr val="tx1"/>
                </a:solidFill>
                <a:latin typeface="+mj-ea"/>
                <a:ea typeface="+mj-ea"/>
              </a:rPr>
              <a:t>平和の神は、すみやかに、</a:t>
            </a:r>
            <a:r>
              <a:rPr lang="ja-JP" altLang="en-US" sz="4000" dirty="0">
                <a:solidFill>
                  <a:srgbClr val="FF0000"/>
                </a:solidFill>
                <a:latin typeface="+mj-ea"/>
                <a:ea typeface="+mj-ea"/>
              </a:rPr>
              <a:t>あなたがたの</a:t>
            </a:r>
            <a:r>
              <a:rPr lang="ja-JP" altLang="en-US" sz="4000" b="1" dirty="0">
                <a:solidFill>
                  <a:srgbClr val="FF0000"/>
                </a:solidFill>
                <a:latin typeface="+mj-ea"/>
                <a:ea typeface="+mj-ea"/>
              </a:rPr>
              <a:t>足</a:t>
            </a:r>
            <a:r>
              <a:rPr lang="ja-JP" altLang="en-US" sz="4000" dirty="0">
                <a:solidFill>
                  <a:schemeClr val="tx1"/>
                </a:solidFill>
                <a:latin typeface="+mj-ea"/>
                <a:ea typeface="+mj-ea"/>
              </a:rPr>
              <a:t>でサタンを踏み砕いてくださいます。</a:t>
            </a:r>
            <a:endParaRPr lang="en-US" altLang="ja-JP" sz="4000" dirty="0">
              <a:solidFill>
                <a:schemeClr val="tx1"/>
              </a:solidFill>
              <a:latin typeface="+mj-ea"/>
              <a:ea typeface="+mj-ea"/>
            </a:endParaRPr>
          </a:p>
          <a:p>
            <a:pPr algn="ctr" fontAlgn="auto">
              <a:spcBef>
                <a:spcPts val="0"/>
              </a:spcBef>
              <a:spcAft>
                <a:spcPts val="0"/>
              </a:spcAft>
              <a:defRPr/>
            </a:pPr>
            <a:r>
              <a:rPr lang="ja-JP" altLang="en-US" sz="4000" dirty="0">
                <a:solidFill>
                  <a:schemeClr val="tx1"/>
                </a:solidFill>
                <a:latin typeface="+mj-ea"/>
                <a:ea typeface="+mj-ea"/>
              </a:rPr>
              <a:t>（ローマ</a:t>
            </a:r>
            <a:r>
              <a:rPr lang="en-US" altLang="ja-JP" sz="4000" dirty="0">
                <a:solidFill>
                  <a:schemeClr val="tx1"/>
                </a:solidFill>
                <a:latin typeface="+mj-ea"/>
                <a:ea typeface="+mj-ea"/>
              </a:rPr>
              <a:t>16</a:t>
            </a:r>
            <a:r>
              <a:rPr lang="ja-JP" altLang="en-US" sz="4000" dirty="0">
                <a:solidFill>
                  <a:schemeClr val="tx1"/>
                </a:solidFill>
                <a:latin typeface="+mj-ea"/>
                <a:ea typeface="+mj-ea"/>
              </a:rPr>
              <a:t>・</a:t>
            </a:r>
            <a:r>
              <a:rPr lang="en-US" altLang="ja-JP" sz="4000" dirty="0">
                <a:solidFill>
                  <a:schemeClr val="tx1"/>
                </a:solidFill>
                <a:latin typeface="+mj-ea"/>
                <a:ea typeface="+mj-ea"/>
              </a:rPr>
              <a:t>20</a:t>
            </a:r>
            <a:r>
              <a:rPr lang="ja-JP" altLang="en-US" sz="4000" dirty="0">
                <a:solidFill>
                  <a:schemeClr val="tx1"/>
                </a:solidFill>
                <a:latin typeface="+mj-ea"/>
                <a:ea typeface="+mj-ea"/>
              </a:rPr>
              <a:t>）</a:t>
            </a:r>
          </a:p>
        </p:txBody>
      </p:sp>
      <p:sp>
        <p:nvSpPr>
          <p:cNvPr id="6" name="雲 5"/>
          <p:cNvSpPr/>
          <p:nvPr/>
        </p:nvSpPr>
        <p:spPr>
          <a:xfrm>
            <a:off x="604838" y="622300"/>
            <a:ext cx="7775575" cy="5400675"/>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4000" dirty="0">
                <a:solidFill>
                  <a:schemeClr val="tx1"/>
                </a:solidFill>
                <a:latin typeface="+mj-ea"/>
                <a:ea typeface="+mj-ea"/>
              </a:rPr>
              <a:t>病人を直し、死人を生き返らせ、らい病人をきよめ、</a:t>
            </a:r>
            <a:r>
              <a:rPr lang="ja-JP" altLang="en-US" sz="4000" dirty="0">
                <a:solidFill>
                  <a:srgbClr val="FF0000"/>
                </a:solidFill>
                <a:latin typeface="+mj-ea"/>
                <a:ea typeface="+mj-ea"/>
              </a:rPr>
              <a:t>悪霊を追い出しなさい</a:t>
            </a:r>
            <a:r>
              <a:rPr lang="ja-JP" altLang="en-US" sz="4000" dirty="0">
                <a:solidFill>
                  <a:schemeClr val="tx1"/>
                </a:solidFill>
                <a:latin typeface="+mj-ea"/>
                <a:ea typeface="+mj-ea"/>
              </a:rPr>
              <a:t>。 </a:t>
            </a:r>
            <a:endParaRPr lang="en-US" altLang="ja-JP" sz="4000" dirty="0">
              <a:solidFill>
                <a:schemeClr val="tx1"/>
              </a:solidFill>
              <a:latin typeface="+mj-ea"/>
              <a:ea typeface="+mj-ea"/>
            </a:endParaRPr>
          </a:p>
          <a:p>
            <a:pPr algn="ctr" fontAlgn="auto">
              <a:spcBef>
                <a:spcPts val="0"/>
              </a:spcBef>
              <a:spcAft>
                <a:spcPts val="0"/>
              </a:spcAft>
              <a:defRPr/>
            </a:pPr>
            <a:r>
              <a:rPr lang="ja-JP" altLang="en-US" sz="4000" dirty="0">
                <a:solidFill>
                  <a:schemeClr val="tx1"/>
                </a:solidFill>
                <a:latin typeface="+mj-ea"/>
                <a:ea typeface="+mj-ea"/>
              </a:rPr>
              <a:t>（マタイ</a:t>
            </a:r>
            <a:r>
              <a:rPr lang="en-US" altLang="ja-JP" sz="4000" dirty="0">
                <a:solidFill>
                  <a:schemeClr val="tx1"/>
                </a:solidFill>
                <a:latin typeface="+mj-ea"/>
                <a:ea typeface="+mj-ea"/>
              </a:rPr>
              <a:t>10</a:t>
            </a:r>
            <a:r>
              <a:rPr lang="ja-JP" altLang="en-US" sz="4000" dirty="0">
                <a:solidFill>
                  <a:schemeClr val="tx1"/>
                </a:solidFill>
                <a:latin typeface="+mj-ea"/>
                <a:ea typeface="+mj-ea"/>
              </a:rPr>
              <a:t>・</a:t>
            </a:r>
            <a:r>
              <a:rPr lang="en-US" altLang="ja-JP" sz="4000" dirty="0">
                <a:solidFill>
                  <a:schemeClr val="tx1"/>
                </a:solidFill>
                <a:latin typeface="+mj-ea"/>
                <a:ea typeface="+mj-ea"/>
              </a:rPr>
              <a:t>8</a:t>
            </a:r>
            <a:r>
              <a:rPr lang="ja-JP" altLang="en-US" sz="4000" dirty="0">
                <a:solidFill>
                  <a:schemeClr val="tx1"/>
                </a:solidFill>
                <a:latin typeface="+mj-ea"/>
                <a:ea typeface="+mj-ea"/>
              </a:rPr>
              <a:t>）</a:t>
            </a:r>
          </a:p>
        </p:txBody>
      </p:sp>
      <p:sp>
        <p:nvSpPr>
          <p:cNvPr id="7" name="雲 6"/>
          <p:cNvSpPr/>
          <p:nvPr/>
        </p:nvSpPr>
        <p:spPr>
          <a:xfrm>
            <a:off x="611188" y="614363"/>
            <a:ext cx="7777162" cy="5400675"/>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3900" dirty="0">
                <a:solidFill>
                  <a:schemeClr val="tx1"/>
                </a:solidFill>
              </a:rPr>
              <a:t>なぜなら、神によって生まれた者はみな、</a:t>
            </a:r>
            <a:r>
              <a:rPr lang="ja-JP" altLang="en-US" sz="3900" b="1" dirty="0">
                <a:solidFill>
                  <a:srgbClr val="FF0000"/>
                </a:solidFill>
              </a:rPr>
              <a:t>世に勝つ</a:t>
            </a:r>
            <a:r>
              <a:rPr lang="ja-JP" altLang="en-US" sz="3900" dirty="0">
                <a:solidFill>
                  <a:schemeClr val="tx1"/>
                </a:solidFill>
              </a:rPr>
              <a:t>からです。私たちの信仰、これこそ、</a:t>
            </a:r>
            <a:r>
              <a:rPr lang="ja-JP" altLang="en-US" sz="3900" b="1" dirty="0">
                <a:solidFill>
                  <a:srgbClr val="FF0000"/>
                </a:solidFill>
              </a:rPr>
              <a:t>世に打ち勝った勝利</a:t>
            </a:r>
            <a:r>
              <a:rPr lang="ja-JP" altLang="en-US" sz="3900" dirty="0">
                <a:solidFill>
                  <a:schemeClr val="tx1"/>
                </a:solidFill>
              </a:rPr>
              <a:t>です。 </a:t>
            </a:r>
            <a:endParaRPr lang="en-US" altLang="ja-JP" sz="3900" dirty="0">
              <a:solidFill>
                <a:schemeClr val="tx1"/>
              </a:solidFill>
            </a:endParaRPr>
          </a:p>
          <a:p>
            <a:pPr algn="ctr" fontAlgn="auto">
              <a:spcBef>
                <a:spcPts val="0"/>
              </a:spcBef>
              <a:spcAft>
                <a:spcPts val="0"/>
              </a:spcAft>
              <a:defRPr/>
            </a:pPr>
            <a:r>
              <a:rPr lang="ja-JP" altLang="en-US" sz="3900" dirty="0">
                <a:solidFill>
                  <a:schemeClr val="tx1"/>
                </a:solidFill>
                <a:latin typeface="+mj-ea"/>
                <a:ea typeface="+mj-ea"/>
              </a:rPr>
              <a:t>（</a:t>
            </a:r>
            <a:r>
              <a:rPr lang="en-US" altLang="ja-JP" sz="3900" dirty="0">
                <a:solidFill>
                  <a:schemeClr val="tx1"/>
                </a:solidFill>
                <a:latin typeface="+mj-ea"/>
                <a:ea typeface="+mj-ea"/>
              </a:rPr>
              <a:t>1</a:t>
            </a:r>
            <a:r>
              <a:rPr lang="ja-JP" altLang="en-US" sz="3900" dirty="0">
                <a:solidFill>
                  <a:schemeClr val="tx1"/>
                </a:solidFill>
                <a:latin typeface="+mj-ea"/>
                <a:ea typeface="+mj-ea"/>
              </a:rPr>
              <a:t>ヨハネ</a:t>
            </a:r>
            <a:r>
              <a:rPr lang="en-US" altLang="ja-JP" sz="3900" dirty="0">
                <a:solidFill>
                  <a:schemeClr val="tx1"/>
                </a:solidFill>
                <a:latin typeface="+mj-ea"/>
                <a:ea typeface="+mj-ea"/>
              </a:rPr>
              <a:t>5</a:t>
            </a:r>
            <a:r>
              <a:rPr lang="ja-JP" altLang="en-US" sz="3900" dirty="0">
                <a:solidFill>
                  <a:schemeClr val="tx1"/>
                </a:solidFill>
                <a:latin typeface="+mj-ea"/>
                <a:ea typeface="+mj-ea"/>
              </a:rPr>
              <a:t>・</a:t>
            </a:r>
            <a:r>
              <a:rPr lang="en-US" altLang="ja-JP" sz="3900" dirty="0">
                <a:solidFill>
                  <a:schemeClr val="tx1"/>
                </a:solidFill>
                <a:latin typeface="+mj-ea"/>
                <a:ea typeface="+mj-ea"/>
              </a:rPr>
              <a:t>4</a:t>
            </a:r>
            <a:r>
              <a:rPr lang="ja-JP" altLang="en-US" sz="3900" dirty="0">
                <a:solidFill>
                  <a:schemeClr val="tx1"/>
                </a:solidFill>
                <a:latin typeface="+mj-ea"/>
                <a:ea typeface="+mj-ea"/>
              </a:rPr>
              <a:t>）</a:t>
            </a:r>
          </a:p>
        </p:txBody>
      </p:sp>
      <p:sp>
        <p:nvSpPr>
          <p:cNvPr id="8" name="雲 7"/>
          <p:cNvSpPr/>
          <p:nvPr/>
        </p:nvSpPr>
        <p:spPr>
          <a:xfrm>
            <a:off x="604838" y="608013"/>
            <a:ext cx="7775575" cy="5400675"/>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4000" b="1" dirty="0">
                <a:solidFill>
                  <a:srgbClr val="FF0000"/>
                </a:solidFill>
              </a:rPr>
              <a:t>世に勝つ者</a:t>
            </a:r>
            <a:r>
              <a:rPr lang="ja-JP" altLang="en-US" sz="4000" dirty="0">
                <a:solidFill>
                  <a:schemeClr val="tx1"/>
                </a:solidFill>
              </a:rPr>
              <a:t>とはだれでしょう。イエスを神の御子と信じる者ではありませんか。 </a:t>
            </a:r>
            <a:endParaRPr lang="en-US" altLang="ja-JP" sz="4000" dirty="0">
              <a:solidFill>
                <a:schemeClr val="tx1"/>
              </a:solidFill>
            </a:endParaRPr>
          </a:p>
          <a:p>
            <a:pPr algn="ctr" fontAlgn="auto">
              <a:spcBef>
                <a:spcPts val="0"/>
              </a:spcBef>
              <a:spcAft>
                <a:spcPts val="0"/>
              </a:spcAft>
              <a:defRPr/>
            </a:pPr>
            <a:r>
              <a:rPr lang="ja-JP" altLang="en-US" sz="3900" dirty="0">
                <a:solidFill>
                  <a:schemeClr val="tx1"/>
                </a:solidFill>
                <a:latin typeface="+mj-ea"/>
                <a:ea typeface="+mj-ea"/>
              </a:rPr>
              <a:t>（</a:t>
            </a:r>
            <a:r>
              <a:rPr lang="en-US" altLang="ja-JP" sz="3900" dirty="0">
                <a:solidFill>
                  <a:schemeClr val="tx1"/>
                </a:solidFill>
                <a:latin typeface="+mj-ea"/>
                <a:ea typeface="+mj-ea"/>
              </a:rPr>
              <a:t>1</a:t>
            </a:r>
            <a:r>
              <a:rPr lang="ja-JP" altLang="en-US" sz="3900" dirty="0">
                <a:solidFill>
                  <a:schemeClr val="tx1"/>
                </a:solidFill>
                <a:latin typeface="+mj-ea"/>
                <a:ea typeface="+mj-ea"/>
              </a:rPr>
              <a:t>ヨハネ</a:t>
            </a:r>
            <a:r>
              <a:rPr lang="en-US" altLang="ja-JP" sz="3900" dirty="0">
                <a:solidFill>
                  <a:schemeClr val="tx1"/>
                </a:solidFill>
                <a:latin typeface="+mj-ea"/>
                <a:ea typeface="+mj-ea"/>
              </a:rPr>
              <a:t>5</a:t>
            </a:r>
            <a:r>
              <a:rPr lang="ja-JP" altLang="en-US" sz="3900" dirty="0">
                <a:solidFill>
                  <a:schemeClr val="tx1"/>
                </a:solidFill>
                <a:latin typeface="+mj-ea"/>
                <a:ea typeface="+mj-ea"/>
              </a:rPr>
              <a:t>・</a:t>
            </a:r>
            <a:r>
              <a:rPr lang="en-US" altLang="ja-JP" sz="3900" dirty="0">
                <a:solidFill>
                  <a:schemeClr val="tx1"/>
                </a:solidFill>
                <a:latin typeface="+mj-ea"/>
                <a:ea typeface="+mj-ea"/>
              </a:rPr>
              <a:t>5</a:t>
            </a:r>
            <a:r>
              <a:rPr lang="ja-JP" altLang="en-US" sz="3900" dirty="0">
                <a:solidFill>
                  <a:schemeClr val="tx1"/>
                </a:solidFill>
                <a:latin typeface="+mj-ea"/>
                <a:ea typeface="+mj-ea"/>
              </a:rPr>
              <a:t>）</a:t>
            </a:r>
          </a:p>
        </p:txBody>
      </p:sp>
      <p:sp>
        <p:nvSpPr>
          <p:cNvPr id="10" name="雲 9"/>
          <p:cNvSpPr/>
          <p:nvPr/>
        </p:nvSpPr>
        <p:spPr>
          <a:xfrm>
            <a:off x="596900" y="614363"/>
            <a:ext cx="7777163" cy="5400675"/>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3600" dirty="0">
                <a:solidFill>
                  <a:schemeClr val="tx1"/>
                </a:solidFill>
              </a:rPr>
              <a:t>しかし、私たちは、私たちを愛してくださった方によって、これらすべてのことの中にあっても、</a:t>
            </a:r>
            <a:r>
              <a:rPr lang="ja-JP" altLang="en-US" sz="3600" b="1" dirty="0">
                <a:solidFill>
                  <a:srgbClr val="FF0000"/>
                </a:solidFill>
              </a:rPr>
              <a:t>圧倒的な勝利者</a:t>
            </a:r>
            <a:r>
              <a:rPr lang="ja-JP" altLang="en-US" sz="3600" dirty="0">
                <a:solidFill>
                  <a:schemeClr val="tx1"/>
                </a:solidFill>
              </a:rPr>
              <a:t>となるのです。 </a:t>
            </a:r>
            <a:r>
              <a:rPr lang="ja-JP" altLang="en-US" sz="3600" dirty="0">
                <a:solidFill>
                  <a:schemeClr val="tx1"/>
                </a:solidFill>
                <a:latin typeface="+mj-ea"/>
                <a:ea typeface="+mj-ea"/>
              </a:rPr>
              <a:t>（ローマ</a:t>
            </a:r>
            <a:r>
              <a:rPr lang="en-US" altLang="ja-JP" sz="3600" dirty="0">
                <a:solidFill>
                  <a:schemeClr val="tx1"/>
                </a:solidFill>
                <a:latin typeface="+mj-ea"/>
                <a:ea typeface="+mj-ea"/>
              </a:rPr>
              <a:t>8</a:t>
            </a:r>
            <a:r>
              <a:rPr lang="ja-JP" altLang="en-US" sz="3600" dirty="0">
                <a:solidFill>
                  <a:schemeClr val="tx1"/>
                </a:solidFill>
                <a:latin typeface="+mj-ea"/>
                <a:ea typeface="+mj-ea"/>
              </a:rPr>
              <a:t>・</a:t>
            </a:r>
            <a:r>
              <a:rPr lang="en-US" altLang="ja-JP" sz="3600" dirty="0">
                <a:solidFill>
                  <a:schemeClr val="tx1"/>
                </a:solidFill>
                <a:latin typeface="+mj-ea"/>
                <a:ea typeface="+mj-ea"/>
              </a:rPr>
              <a:t>37</a:t>
            </a:r>
            <a:r>
              <a:rPr lang="ja-JP" altLang="en-US" sz="3600" dirty="0">
                <a:solidFill>
                  <a:schemeClr val="tx1"/>
                </a:solidFill>
                <a:latin typeface="+mj-ea"/>
                <a:ea typeface="+mj-ea"/>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612684" y="318142"/>
            <a:ext cx="7906332" cy="3970318"/>
          </a:xfrm>
          <a:prstGeom prst="rect">
            <a:avLst/>
          </a:prstGeom>
          <a:solidFill>
            <a:srgbClr val="FFFF00"/>
          </a:solidFill>
          <a:ln w="38100">
            <a:solidFill>
              <a:schemeClr val="tx2">
                <a:lumMod val="75000"/>
              </a:schemeClr>
            </a:solidFill>
          </a:ln>
          <a:effectLst>
            <a:innerShdw blurRad="63500" dist="50800" dir="2700000">
              <a:prstClr val="black">
                <a:alpha val="50000"/>
              </a:prstClr>
            </a:innerShdw>
          </a:effectLst>
        </p:spPr>
        <p:txBody>
          <a:bodyPr wrap="none">
            <a:spAutoFit/>
          </a:bodyPr>
          <a:lstStyle/>
          <a:p>
            <a:pPr fontAlgn="auto">
              <a:spcBef>
                <a:spcPts val="0"/>
              </a:spcBef>
              <a:spcAft>
                <a:spcPts val="0"/>
              </a:spcAft>
              <a:defRPr/>
            </a:pPr>
            <a:endParaRPr lang="en-US" altLang="ja-JP" dirty="0">
              <a:latin typeface="+mj-ea"/>
              <a:ea typeface="+mj-ea"/>
            </a:endParaRPr>
          </a:p>
          <a:p>
            <a:pPr fontAlgn="auto">
              <a:spcBef>
                <a:spcPts val="0"/>
              </a:spcBef>
              <a:spcAft>
                <a:spcPts val="0"/>
              </a:spcAft>
              <a:defRPr/>
            </a:pPr>
            <a:r>
              <a:rPr lang="ja-JP" altLang="en-US" dirty="0">
                <a:latin typeface="+mj-ea"/>
                <a:ea typeface="+mj-ea"/>
              </a:rPr>
              <a:t>「翌朝、イエスは都に帰る途中、空腹を覚えられた。</a:t>
            </a:r>
            <a:endParaRPr lang="en-US" altLang="ja-JP" dirty="0">
              <a:latin typeface="+mj-ea"/>
              <a:ea typeface="+mj-ea"/>
            </a:endParaRPr>
          </a:p>
          <a:p>
            <a:pPr fontAlgn="auto">
              <a:spcBef>
                <a:spcPts val="0"/>
              </a:spcBef>
              <a:spcAft>
                <a:spcPts val="0"/>
              </a:spcAft>
              <a:defRPr/>
            </a:pPr>
            <a:r>
              <a:rPr lang="ja-JP" altLang="en-US" dirty="0">
                <a:latin typeface="+mj-ea"/>
                <a:ea typeface="+mj-ea"/>
              </a:rPr>
              <a:t>道ばたにいちじくの木が見えたので、</a:t>
            </a:r>
            <a:endParaRPr lang="en-US" altLang="ja-JP" dirty="0">
              <a:latin typeface="+mj-ea"/>
              <a:ea typeface="+mj-ea"/>
            </a:endParaRPr>
          </a:p>
          <a:p>
            <a:pPr fontAlgn="auto">
              <a:spcBef>
                <a:spcPts val="0"/>
              </a:spcBef>
              <a:spcAft>
                <a:spcPts val="0"/>
              </a:spcAft>
              <a:defRPr/>
            </a:pPr>
            <a:r>
              <a:rPr lang="ja-JP" altLang="en-US" dirty="0">
                <a:latin typeface="+mj-ea"/>
                <a:ea typeface="+mj-ea"/>
              </a:rPr>
              <a:t>近づいて行かれたが、葉のほかは何もないのに気づかれた。</a:t>
            </a:r>
            <a:endParaRPr lang="en-US" altLang="ja-JP" dirty="0">
              <a:latin typeface="+mj-ea"/>
              <a:ea typeface="+mj-ea"/>
            </a:endParaRPr>
          </a:p>
          <a:p>
            <a:pPr fontAlgn="auto">
              <a:spcBef>
                <a:spcPts val="0"/>
              </a:spcBef>
              <a:spcAft>
                <a:spcPts val="0"/>
              </a:spcAft>
              <a:defRPr/>
            </a:pPr>
            <a:r>
              <a:rPr lang="ja-JP" altLang="en-US" dirty="0">
                <a:latin typeface="+mj-ea"/>
                <a:ea typeface="+mj-ea"/>
              </a:rPr>
              <a:t>それで、イエスはその木に</a:t>
            </a:r>
            <a:r>
              <a:rPr lang="en-US" altLang="ja-JP" dirty="0">
                <a:latin typeface="+mj-ea"/>
                <a:ea typeface="+mj-ea"/>
              </a:rPr>
              <a:t>『</a:t>
            </a:r>
            <a:r>
              <a:rPr lang="ja-JP" altLang="en-US" dirty="0">
                <a:latin typeface="+mj-ea"/>
                <a:ea typeface="+mj-ea"/>
              </a:rPr>
              <a:t>おまえの実は、もういつまでも、ならないように。</a:t>
            </a:r>
            <a:r>
              <a:rPr lang="en-US" altLang="ja-JP" dirty="0">
                <a:latin typeface="+mj-ea"/>
                <a:ea typeface="+mj-ea"/>
              </a:rPr>
              <a:t>』</a:t>
            </a:r>
          </a:p>
          <a:p>
            <a:pPr fontAlgn="auto">
              <a:spcBef>
                <a:spcPts val="0"/>
              </a:spcBef>
              <a:spcAft>
                <a:spcPts val="0"/>
              </a:spcAft>
              <a:defRPr/>
            </a:pPr>
            <a:r>
              <a:rPr lang="ja-JP" altLang="en-US" dirty="0">
                <a:latin typeface="+mj-ea"/>
                <a:ea typeface="+mj-ea"/>
              </a:rPr>
              <a:t>と言われた。</a:t>
            </a:r>
            <a:endParaRPr lang="en-US" altLang="ja-JP" dirty="0">
              <a:latin typeface="+mj-ea"/>
              <a:ea typeface="+mj-ea"/>
            </a:endParaRPr>
          </a:p>
          <a:p>
            <a:pPr fontAlgn="auto">
              <a:spcBef>
                <a:spcPts val="0"/>
              </a:spcBef>
              <a:spcAft>
                <a:spcPts val="0"/>
              </a:spcAft>
              <a:defRPr/>
            </a:pPr>
            <a:r>
              <a:rPr lang="ja-JP" altLang="en-US" dirty="0">
                <a:latin typeface="+mj-ea"/>
                <a:ea typeface="+mj-ea"/>
              </a:rPr>
              <a:t>すると、たち</a:t>
            </a:r>
            <a:r>
              <a:rPr lang="ja-JP" altLang="en-US" dirty="0" err="1">
                <a:latin typeface="+mj-ea"/>
                <a:ea typeface="+mj-ea"/>
              </a:rPr>
              <a:t>まち</a:t>
            </a:r>
            <a:r>
              <a:rPr lang="ja-JP" altLang="en-US" dirty="0">
                <a:latin typeface="+mj-ea"/>
                <a:ea typeface="+mj-ea"/>
              </a:rPr>
              <a:t>いちじくの木は枯れた。弟子たちは、これを見て、驚いて言った。</a:t>
            </a:r>
            <a:endParaRPr lang="en-US" altLang="ja-JP" dirty="0">
              <a:latin typeface="+mj-ea"/>
              <a:ea typeface="+mj-ea"/>
            </a:endParaRPr>
          </a:p>
          <a:p>
            <a:pPr fontAlgn="auto">
              <a:spcBef>
                <a:spcPts val="0"/>
              </a:spcBef>
              <a:spcAft>
                <a:spcPts val="0"/>
              </a:spcAft>
              <a:defRPr/>
            </a:pPr>
            <a:r>
              <a:rPr lang="en-US" altLang="ja-JP" dirty="0">
                <a:latin typeface="+mj-ea"/>
                <a:ea typeface="+mj-ea"/>
              </a:rPr>
              <a:t>『</a:t>
            </a:r>
            <a:r>
              <a:rPr lang="ja-JP" altLang="en-US" dirty="0">
                <a:latin typeface="+mj-ea"/>
                <a:ea typeface="+mj-ea"/>
              </a:rPr>
              <a:t>どうして、こうすぐにいちじくの木が枯れたのでしょうか。</a:t>
            </a:r>
            <a:r>
              <a:rPr lang="en-US" altLang="ja-JP" dirty="0">
                <a:latin typeface="+mj-ea"/>
                <a:ea typeface="+mj-ea"/>
              </a:rPr>
              <a:t>』</a:t>
            </a:r>
          </a:p>
          <a:p>
            <a:pPr fontAlgn="auto">
              <a:spcBef>
                <a:spcPts val="0"/>
              </a:spcBef>
              <a:spcAft>
                <a:spcPts val="0"/>
              </a:spcAft>
              <a:defRPr/>
            </a:pPr>
            <a:r>
              <a:rPr lang="ja-JP" altLang="en-US" dirty="0">
                <a:latin typeface="+mj-ea"/>
                <a:ea typeface="+mj-ea"/>
              </a:rPr>
              <a:t>イエスは答えて言われた。</a:t>
            </a:r>
            <a:r>
              <a:rPr lang="en-US" altLang="ja-JP" dirty="0">
                <a:latin typeface="+mj-ea"/>
                <a:ea typeface="+mj-ea"/>
              </a:rPr>
              <a:t>『</a:t>
            </a:r>
            <a:r>
              <a:rPr lang="ja-JP" altLang="en-US" dirty="0">
                <a:latin typeface="+mj-ea"/>
                <a:ea typeface="+mj-ea"/>
              </a:rPr>
              <a:t>まことに、あなたがたに告げます。</a:t>
            </a:r>
            <a:endParaRPr lang="en-US" altLang="ja-JP" dirty="0">
              <a:latin typeface="+mj-ea"/>
              <a:ea typeface="+mj-ea"/>
            </a:endParaRPr>
          </a:p>
          <a:p>
            <a:pPr fontAlgn="auto">
              <a:spcBef>
                <a:spcPts val="0"/>
              </a:spcBef>
              <a:spcAft>
                <a:spcPts val="0"/>
              </a:spcAft>
              <a:defRPr/>
            </a:pPr>
            <a:r>
              <a:rPr lang="ja-JP" altLang="en-US" dirty="0">
                <a:latin typeface="+mj-ea"/>
                <a:ea typeface="+mj-ea"/>
              </a:rPr>
              <a:t>もし、あなたがたが、信仰を持ち、疑うことがなければ、</a:t>
            </a:r>
            <a:endParaRPr lang="en-US" altLang="ja-JP" dirty="0">
              <a:latin typeface="+mj-ea"/>
              <a:ea typeface="+mj-ea"/>
            </a:endParaRPr>
          </a:p>
          <a:p>
            <a:pPr fontAlgn="auto">
              <a:spcBef>
                <a:spcPts val="0"/>
              </a:spcBef>
              <a:spcAft>
                <a:spcPts val="0"/>
              </a:spcAft>
              <a:defRPr/>
            </a:pPr>
            <a:r>
              <a:rPr lang="ja-JP" altLang="en-US" dirty="0">
                <a:latin typeface="+mj-ea"/>
                <a:ea typeface="+mj-ea"/>
              </a:rPr>
              <a:t>いちじくの木になされたようなことができるだけでなく、たとい、</a:t>
            </a:r>
            <a:endParaRPr lang="en-US" altLang="ja-JP" dirty="0">
              <a:latin typeface="+mj-ea"/>
              <a:ea typeface="+mj-ea"/>
            </a:endParaRPr>
          </a:p>
          <a:p>
            <a:pPr fontAlgn="auto">
              <a:spcBef>
                <a:spcPts val="0"/>
              </a:spcBef>
              <a:spcAft>
                <a:spcPts val="0"/>
              </a:spcAft>
              <a:defRPr/>
            </a:pPr>
            <a:r>
              <a:rPr lang="ja-JP" altLang="en-US" dirty="0">
                <a:latin typeface="+mj-ea"/>
                <a:ea typeface="+mj-ea"/>
              </a:rPr>
              <a:t>この山に向かって、「動いて、海にはいれ。」と言っても、</a:t>
            </a:r>
            <a:endParaRPr lang="en-US" altLang="ja-JP" dirty="0">
              <a:latin typeface="+mj-ea"/>
              <a:ea typeface="+mj-ea"/>
            </a:endParaRPr>
          </a:p>
          <a:p>
            <a:pPr fontAlgn="auto">
              <a:spcBef>
                <a:spcPts val="0"/>
              </a:spcBef>
              <a:spcAft>
                <a:spcPts val="0"/>
              </a:spcAft>
              <a:defRPr/>
            </a:pPr>
            <a:r>
              <a:rPr lang="ja-JP" altLang="en-US" dirty="0">
                <a:latin typeface="+mj-ea"/>
                <a:ea typeface="+mj-ea"/>
              </a:rPr>
              <a:t>そのとおりになります。</a:t>
            </a:r>
            <a:r>
              <a:rPr lang="en-US" altLang="ja-JP" dirty="0">
                <a:latin typeface="+mj-ea"/>
                <a:ea typeface="+mj-ea"/>
              </a:rPr>
              <a:t>』</a:t>
            </a:r>
            <a:r>
              <a:rPr lang="ja-JP" altLang="en-US" dirty="0">
                <a:latin typeface="+mj-ea"/>
                <a:ea typeface="+mj-ea"/>
              </a:rPr>
              <a:t>」（マタイ</a:t>
            </a:r>
            <a:r>
              <a:rPr lang="en-US" altLang="ja-JP" dirty="0">
                <a:latin typeface="+mj-ea"/>
                <a:ea typeface="+mj-ea"/>
              </a:rPr>
              <a:t>21</a:t>
            </a:r>
            <a:r>
              <a:rPr lang="ja-JP" altLang="en-US" dirty="0">
                <a:latin typeface="+mj-ea"/>
                <a:ea typeface="+mj-ea"/>
              </a:rPr>
              <a:t>・</a:t>
            </a:r>
            <a:r>
              <a:rPr lang="en-US" altLang="ja-JP" dirty="0">
                <a:latin typeface="+mj-ea"/>
                <a:ea typeface="+mj-ea"/>
              </a:rPr>
              <a:t>18</a:t>
            </a:r>
            <a:r>
              <a:rPr lang="ja-JP" altLang="en-US" dirty="0">
                <a:latin typeface="+mj-ea"/>
                <a:ea typeface="+mj-ea"/>
              </a:rPr>
              <a:t>－</a:t>
            </a:r>
            <a:r>
              <a:rPr lang="en-US" altLang="ja-JP" dirty="0">
                <a:latin typeface="+mj-ea"/>
                <a:ea typeface="+mj-ea"/>
              </a:rPr>
              <a:t>21</a:t>
            </a:r>
            <a:r>
              <a:rPr lang="ja-JP" altLang="en-US" dirty="0">
                <a:latin typeface="+mj-ea"/>
                <a:ea typeface="+mj-ea"/>
              </a:rPr>
              <a:t>）</a:t>
            </a:r>
            <a:r>
              <a:rPr lang="ja-JP" altLang="en-US" dirty="0">
                <a:latin typeface="+mn-lt"/>
                <a:ea typeface="+mn-ea"/>
              </a:rPr>
              <a:t>	</a:t>
            </a:r>
            <a:endParaRPr lang="en-US" altLang="ja-JP" dirty="0">
              <a:latin typeface="+mn-lt"/>
              <a:ea typeface="+mn-ea"/>
            </a:endParaRPr>
          </a:p>
          <a:p>
            <a:pPr fontAlgn="auto">
              <a:spcBef>
                <a:spcPts val="0"/>
              </a:spcBef>
              <a:spcAft>
                <a:spcPts val="0"/>
              </a:spcAft>
              <a:defRPr/>
            </a:pPr>
            <a:endParaRPr lang="ja-JP" altLang="en-US" dirty="0">
              <a:latin typeface="+mn-lt"/>
              <a:ea typeface="+mn-ea"/>
            </a:endParaRPr>
          </a:p>
        </p:txBody>
      </p:sp>
      <p:sp>
        <p:nvSpPr>
          <p:cNvPr id="6" name="1 つの角を丸めた四角形 5"/>
          <p:cNvSpPr/>
          <p:nvPr/>
        </p:nvSpPr>
        <p:spPr>
          <a:xfrm>
            <a:off x="1698625" y="4572000"/>
            <a:ext cx="2305050" cy="792163"/>
          </a:xfrm>
          <a:prstGeom prst="round1Rect">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ja-JP" altLang="en-US" sz="3200" dirty="0">
                <a:latin typeface="+mj-ea"/>
              </a:rPr>
              <a:t>いちじく</a:t>
            </a:r>
            <a:endParaRPr lang="ja-JP" altLang="en-US" sz="3200" dirty="0"/>
          </a:p>
        </p:txBody>
      </p:sp>
      <p:sp>
        <p:nvSpPr>
          <p:cNvPr id="8" name="フローチャート : 代替処理 7"/>
          <p:cNvSpPr/>
          <p:nvPr/>
        </p:nvSpPr>
        <p:spPr>
          <a:xfrm>
            <a:off x="4932363" y="4676775"/>
            <a:ext cx="2087562" cy="581025"/>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ja-JP" altLang="en-US" sz="2800" dirty="0"/>
              <a:t>イスラエル</a:t>
            </a:r>
          </a:p>
        </p:txBody>
      </p:sp>
      <p:cxnSp>
        <p:nvCxnSpPr>
          <p:cNvPr id="10" name="直線矢印コネクタ 9"/>
          <p:cNvCxnSpPr>
            <a:stCxn id="6" idx="3"/>
            <a:endCxn id="8" idx="1"/>
          </p:cNvCxnSpPr>
          <p:nvPr/>
        </p:nvCxnSpPr>
        <p:spPr>
          <a:xfrm>
            <a:off x="4003675" y="4967288"/>
            <a:ext cx="92868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1 つの角を丸めた四角形 10"/>
          <p:cNvSpPr/>
          <p:nvPr/>
        </p:nvSpPr>
        <p:spPr>
          <a:xfrm>
            <a:off x="1698625" y="5661025"/>
            <a:ext cx="2305050" cy="792163"/>
          </a:xfrm>
          <a:prstGeom prst="round1Rect">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ja-JP" altLang="en-US" sz="3200" dirty="0"/>
              <a:t>山</a:t>
            </a:r>
          </a:p>
        </p:txBody>
      </p:sp>
      <p:sp>
        <p:nvSpPr>
          <p:cNvPr id="12" name="フローチャート : 代替処理 11"/>
          <p:cNvSpPr/>
          <p:nvPr/>
        </p:nvSpPr>
        <p:spPr>
          <a:xfrm>
            <a:off x="4932363" y="5767388"/>
            <a:ext cx="2087562" cy="581025"/>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ja-JP" altLang="en-US" sz="2800" dirty="0"/>
              <a:t>ローマ</a:t>
            </a:r>
          </a:p>
        </p:txBody>
      </p:sp>
      <p:cxnSp>
        <p:nvCxnSpPr>
          <p:cNvPr id="13" name="直線矢印コネクタ 12"/>
          <p:cNvCxnSpPr>
            <a:stCxn id="11" idx="3"/>
            <a:endCxn id="12" idx="1"/>
          </p:cNvCxnSpPr>
          <p:nvPr/>
        </p:nvCxnSpPr>
        <p:spPr>
          <a:xfrm>
            <a:off x="4003675" y="6057900"/>
            <a:ext cx="92868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31150" y="620688"/>
            <a:ext cx="8481178" cy="5693866"/>
          </a:xfrm>
          <a:prstGeom prst="rect">
            <a:avLst/>
          </a:prstGeom>
          <a:solidFill>
            <a:srgbClr val="FFFF00"/>
          </a:solidFill>
          <a:ln w="38100">
            <a:solidFill>
              <a:schemeClr val="tx2">
                <a:lumMod val="75000"/>
              </a:schemeClr>
            </a:solidFill>
          </a:ln>
          <a:effectLst>
            <a:innerShdw blurRad="63500" dist="50800" dir="2700000">
              <a:prstClr val="black">
                <a:alpha val="50000"/>
              </a:prstClr>
            </a:innerShdw>
          </a:effectLst>
        </p:spPr>
        <p:txBody>
          <a:bodyPr>
            <a:spAutoFit/>
          </a:bodyPr>
          <a:lstStyle/>
          <a:p>
            <a:pPr fontAlgn="auto">
              <a:spcBef>
                <a:spcPts val="0"/>
              </a:spcBef>
              <a:spcAft>
                <a:spcPts val="0"/>
              </a:spcAft>
              <a:defRPr/>
            </a:pPr>
            <a:r>
              <a:rPr lang="ja-JP" altLang="en-US" sz="2800" dirty="0">
                <a:latin typeface="+mn-lt"/>
                <a:ea typeface="+mn-ea"/>
              </a:rPr>
              <a:t>御国が来ますように。みこころが天で行なわれるように地でも行なわれますように。（マタイ</a:t>
            </a:r>
            <a:r>
              <a:rPr lang="en-US" altLang="ja-JP" sz="2800" dirty="0">
                <a:latin typeface="+mn-lt"/>
                <a:ea typeface="+mn-ea"/>
              </a:rPr>
              <a:t>6</a:t>
            </a:r>
            <a:r>
              <a:rPr lang="ja-JP" altLang="en-US" sz="2800" dirty="0">
                <a:latin typeface="+mn-lt"/>
                <a:ea typeface="+mn-ea"/>
              </a:rPr>
              <a:t>・</a:t>
            </a:r>
            <a:r>
              <a:rPr lang="en-US" altLang="ja-JP" sz="2800" dirty="0">
                <a:latin typeface="+mn-lt"/>
                <a:ea typeface="+mn-ea"/>
              </a:rPr>
              <a:t>10</a:t>
            </a:r>
            <a:r>
              <a:rPr lang="ja-JP" altLang="en-US" sz="2800" dirty="0">
                <a:latin typeface="+mn-lt"/>
                <a:ea typeface="+mn-ea"/>
              </a:rPr>
              <a:t>）</a:t>
            </a:r>
            <a:endParaRPr lang="en-US" altLang="ja-JP" sz="2800" dirty="0">
              <a:latin typeface="+mj-ea"/>
              <a:ea typeface="+mj-ea"/>
            </a:endParaRPr>
          </a:p>
          <a:p>
            <a:pPr fontAlgn="auto">
              <a:spcBef>
                <a:spcPts val="0"/>
              </a:spcBef>
              <a:spcAft>
                <a:spcPts val="0"/>
              </a:spcAft>
              <a:defRPr/>
            </a:pPr>
            <a:endParaRPr lang="en-US" altLang="ja-JP" sz="2800" dirty="0">
              <a:latin typeface="+mn-lt"/>
              <a:ea typeface="+mn-ea"/>
            </a:endParaRPr>
          </a:p>
          <a:p>
            <a:pPr fontAlgn="auto">
              <a:spcBef>
                <a:spcPts val="0"/>
              </a:spcBef>
              <a:spcAft>
                <a:spcPts val="0"/>
              </a:spcAft>
              <a:defRPr/>
            </a:pPr>
            <a:r>
              <a:rPr lang="ja-JP" altLang="en-US" sz="2800" dirty="0">
                <a:latin typeface="+mn-lt"/>
                <a:ea typeface="+mn-ea"/>
              </a:rPr>
              <a:t>イエスは近づいて来て、彼らにこう言われた。</a:t>
            </a:r>
            <a:endParaRPr lang="en-US" altLang="ja-JP" sz="2800" dirty="0">
              <a:latin typeface="+mn-lt"/>
              <a:ea typeface="+mn-ea"/>
            </a:endParaRPr>
          </a:p>
          <a:p>
            <a:pPr fontAlgn="auto">
              <a:spcBef>
                <a:spcPts val="0"/>
              </a:spcBef>
              <a:spcAft>
                <a:spcPts val="0"/>
              </a:spcAft>
              <a:defRPr/>
            </a:pPr>
            <a:r>
              <a:rPr lang="ja-JP" altLang="en-US" sz="2800" dirty="0">
                <a:latin typeface="+mn-lt"/>
                <a:ea typeface="+mn-ea"/>
              </a:rPr>
              <a:t>「わたしには天においても、地においても、いっさいの権威が与えられています。 </a:t>
            </a:r>
            <a:endParaRPr lang="en-US" altLang="ja-JP" sz="2800" dirty="0">
              <a:latin typeface="+mn-lt"/>
              <a:ea typeface="+mn-ea"/>
            </a:endParaRPr>
          </a:p>
          <a:p>
            <a:pPr fontAlgn="auto">
              <a:spcBef>
                <a:spcPts val="0"/>
              </a:spcBef>
              <a:spcAft>
                <a:spcPts val="0"/>
              </a:spcAft>
              <a:defRPr/>
            </a:pPr>
            <a:r>
              <a:rPr lang="ja-JP" altLang="en-US" sz="2800" dirty="0">
                <a:latin typeface="+mn-lt"/>
                <a:ea typeface="+mn-ea"/>
              </a:rPr>
              <a:t>それゆえ、あなたがたは行って、あらゆる国の人々を弟子としなさい。</a:t>
            </a:r>
            <a:endParaRPr lang="en-US" altLang="ja-JP" sz="2800" dirty="0">
              <a:latin typeface="+mn-lt"/>
              <a:ea typeface="+mn-ea"/>
            </a:endParaRPr>
          </a:p>
          <a:p>
            <a:pPr fontAlgn="auto">
              <a:spcBef>
                <a:spcPts val="0"/>
              </a:spcBef>
              <a:spcAft>
                <a:spcPts val="0"/>
              </a:spcAft>
              <a:defRPr/>
            </a:pPr>
            <a:r>
              <a:rPr lang="ja-JP" altLang="en-US" sz="2800" dirty="0">
                <a:latin typeface="+mn-lt"/>
                <a:ea typeface="+mn-ea"/>
              </a:rPr>
              <a:t>そして、父、子、聖霊の御名によってバプテスマを授け、 </a:t>
            </a:r>
            <a:endParaRPr lang="en-US" altLang="ja-JP" sz="2800" dirty="0">
              <a:latin typeface="+mn-lt"/>
              <a:ea typeface="+mn-ea"/>
            </a:endParaRPr>
          </a:p>
          <a:p>
            <a:pPr fontAlgn="auto">
              <a:spcBef>
                <a:spcPts val="0"/>
              </a:spcBef>
              <a:spcAft>
                <a:spcPts val="0"/>
              </a:spcAft>
              <a:defRPr/>
            </a:pPr>
            <a:r>
              <a:rPr lang="ja-JP" altLang="en-US" sz="2800" dirty="0">
                <a:latin typeface="+mn-lt"/>
                <a:ea typeface="+mn-ea"/>
              </a:rPr>
              <a:t>また、わたしがあなたがたに命じておいたすべてのことを守るように、彼らを教えなさい。</a:t>
            </a:r>
            <a:endParaRPr lang="en-US" altLang="ja-JP" sz="2800" dirty="0">
              <a:latin typeface="+mn-lt"/>
              <a:ea typeface="+mn-ea"/>
            </a:endParaRPr>
          </a:p>
          <a:p>
            <a:pPr fontAlgn="auto">
              <a:spcBef>
                <a:spcPts val="0"/>
              </a:spcBef>
              <a:spcAft>
                <a:spcPts val="0"/>
              </a:spcAft>
              <a:defRPr/>
            </a:pPr>
            <a:r>
              <a:rPr lang="ja-JP" altLang="en-US" sz="2800" dirty="0">
                <a:latin typeface="+mn-lt"/>
                <a:ea typeface="+mn-ea"/>
              </a:rPr>
              <a:t>見よ。わたしは、世の終わりまで、いつも、あなたがたとともにいます。」 （マタイ</a:t>
            </a:r>
            <a:r>
              <a:rPr lang="en-US" altLang="ja-JP" sz="2800" dirty="0">
                <a:latin typeface="+mn-lt"/>
                <a:ea typeface="+mn-ea"/>
              </a:rPr>
              <a:t>28</a:t>
            </a:r>
            <a:r>
              <a:rPr lang="ja-JP" altLang="en-US" sz="2800" dirty="0">
                <a:latin typeface="+mn-lt"/>
                <a:ea typeface="+mn-ea"/>
              </a:rPr>
              <a:t>・</a:t>
            </a:r>
            <a:r>
              <a:rPr lang="en-US" altLang="ja-JP" sz="2800" dirty="0">
                <a:latin typeface="+mn-lt"/>
                <a:ea typeface="+mn-ea"/>
              </a:rPr>
              <a:t>18-20</a:t>
            </a:r>
            <a:r>
              <a:rPr lang="ja-JP" altLang="en-US" sz="2800" dirty="0">
                <a:latin typeface="+mn-lt"/>
                <a:ea typeface="+mn-ea"/>
              </a:rPr>
              <a:t>）</a:t>
            </a:r>
            <a:endParaRPr lang="en-US" altLang="ja-JP" sz="2800" dirty="0">
              <a:latin typeface="+mn-lt"/>
              <a:ea typeface="+mn-ea"/>
            </a:endParaRPr>
          </a:p>
        </p:txBody>
      </p:sp>
      <p:sp>
        <p:nvSpPr>
          <p:cNvPr id="2" name="テキスト ボックス 1"/>
          <p:cNvSpPr txBox="1"/>
          <p:nvPr/>
        </p:nvSpPr>
        <p:spPr>
          <a:xfrm>
            <a:off x="709944" y="2762251"/>
            <a:ext cx="7723589" cy="1384995"/>
          </a:xfrm>
          <a:prstGeom prst="rect">
            <a:avLst/>
          </a:prstGeom>
        </p:spPr>
        <p:style>
          <a:lnRef idx="0">
            <a:schemeClr val="accent5"/>
          </a:lnRef>
          <a:fillRef idx="3">
            <a:schemeClr val="accent5"/>
          </a:fillRef>
          <a:effectRef idx="3">
            <a:schemeClr val="accent5"/>
          </a:effectRef>
          <a:fontRef idx="minor">
            <a:schemeClr val="lt1"/>
          </a:fontRef>
        </p:style>
        <p:txBody>
          <a:bodyPr wrap="none">
            <a:spAutoFit/>
          </a:bodyPr>
          <a:lstStyle/>
          <a:p>
            <a:pPr algn="ctr" fontAlgn="auto">
              <a:spcBef>
                <a:spcPts val="0"/>
              </a:spcBef>
              <a:spcAft>
                <a:spcPts val="0"/>
              </a:spcAft>
              <a:defRPr/>
            </a:pPr>
            <a:r>
              <a:rPr lang="ja-JP" altLang="en-US" sz="2800" b="1" dirty="0">
                <a:solidFill>
                  <a:schemeClr val="bg1"/>
                </a:solidFill>
              </a:rPr>
              <a:t>悪魔に立ち向かいなさい。</a:t>
            </a:r>
            <a:endParaRPr lang="en-US" altLang="ja-JP" sz="2800" b="1" dirty="0">
              <a:solidFill>
                <a:schemeClr val="bg1"/>
              </a:solidFill>
            </a:endParaRPr>
          </a:p>
          <a:p>
            <a:pPr algn="ctr" fontAlgn="auto">
              <a:spcBef>
                <a:spcPts val="0"/>
              </a:spcBef>
              <a:spcAft>
                <a:spcPts val="0"/>
              </a:spcAft>
              <a:defRPr/>
            </a:pPr>
            <a:r>
              <a:rPr lang="ja-JP" altLang="en-US" sz="2800" b="1" dirty="0">
                <a:solidFill>
                  <a:schemeClr val="bg1"/>
                </a:solidFill>
              </a:rPr>
              <a:t>そうすれば、悪魔はあなたがたから逃げ去ります。</a:t>
            </a:r>
            <a:endParaRPr lang="en-US" altLang="ja-JP" sz="2800" b="1" dirty="0">
              <a:solidFill>
                <a:schemeClr val="bg1"/>
              </a:solidFill>
            </a:endParaRPr>
          </a:p>
          <a:p>
            <a:pPr algn="ctr" fontAlgn="auto">
              <a:spcBef>
                <a:spcPts val="0"/>
              </a:spcBef>
              <a:spcAft>
                <a:spcPts val="0"/>
              </a:spcAft>
              <a:defRPr/>
            </a:pPr>
            <a:r>
              <a:rPr lang="ja-JP" altLang="en-US" sz="2800" b="1" dirty="0">
                <a:solidFill>
                  <a:schemeClr val="bg1"/>
                </a:solidFill>
              </a:rPr>
              <a:t>（ヤコブ</a:t>
            </a:r>
            <a:r>
              <a:rPr lang="en-US" altLang="ja-JP" sz="2800" b="1" dirty="0">
                <a:solidFill>
                  <a:schemeClr val="bg1"/>
                </a:solidFill>
              </a:rPr>
              <a:t>4</a:t>
            </a:r>
            <a:r>
              <a:rPr lang="ja-JP" altLang="en-US" sz="2800" b="1" dirty="0">
                <a:solidFill>
                  <a:schemeClr val="bg1"/>
                </a:solidFill>
              </a:rPr>
              <a:t>･</a:t>
            </a:r>
            <a:r>
              <a:rPr lang="en-US" altLang="ja-JP" sz="2800" b="1" dirty="0">
                <a:solidFill>
                  <a:schemeClr val="bg1"/>
                </a:solidFill>
              </a:rPr>
              <a:t>7</a:t>
            </a:r>
            <a:r>
              <a:rPr lang="ja-JP" altLang="en-US" sz="2800" b="1" dirty="0">
                <a:solidFill>
                  <a:schemeClr val="bg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5304</TotalTime>
  <Words>11555</Words>
  <Application>Microsoft Office PowerPoint</Application>
  <PresentationFormat>画面に合わせる (4:3)</PresentationFormat>
  <Paragraphs>706</Paragraphs>
  <Slides>96</Slides>
  <Notes>23</Notes>
  <HiddenSlides>0</HiddenSlides>
  <MMClips>0</MMClips>
  <ScaleCrop>false</ScaleCrop>
  <HeadingPairs>
    <vt:vector size="8" baseType="variant">
      <vt:variant>
        <vt:lpstr>使用されているフォント</vt:lpstr>
      </vt:variant>
      <vt:variant>
        <vt:i4>7</vt:i4>
      </vt:variant>
      <vt:variant>
        <vt:lpstr>デザイン テンプレート</vt:lpstr>
      </vt:variant>
      <vt:variant>
        <vt:i4>1</vt:i4>
      </vt:variant>
      <vt:variant>
        <vt:lpstr>埋め込まれた OLE サーバー</vt:lpstr>
      </vt:variant>
      <vt:variant>
        <vt:i4>1</vt:i4>
      </vt:variant>
      <vt:variant>
        <vt:lpstr>スライド タイトル</vt:lpstr>
      </vt:variant>
      <vt:variant>
        <vt:i4>96</vt:i4>
      </vt:variant>
    </vt:vector>
  </HeadingPairs>
  <TitlesOfParts>
    <vt:vector size="105" baseType="lpstr">
      <vt:lpstr>Arial</vt:lpstr>
      <vt:lpstr>ＭＳ Ｐゴシック</vt:lpstr>
      <vt:lpstr>Calibri</vt:lpstr>
      <vt:lpstr>Wingdings</vt:lpstr>
      <vt:lpstr>Helvetica</vt:lpstr>
      <vt:lpstr>HGP創英角ｺﾞｼｯｸUB</vt:lpstr>
      <vt:lpstr>Verdana</vt:lpstr>
      <vt:lpstr>Office ​​テーマ</vt:lpstr>
      <vt:lpstr>グラフ</vt:lpstr>
      <vt:lpstr>キリスト教再建主義の5条件</vt:lpstr>
      <vt:lpstr>スライド 2</vt:lpstr>
      <vt:lpstr>スライド 3</vt:lpstr>
      <vt:lpstr>スライド 4</vt:lpstr>
      <vt:lpstr>スライド 5</vt:lpstr>
      <vt:lpstr>スライド 6</vt:lpstr>
      <vt:lpstr>スライド 7</vt:lpstr>
      <vt:lpstr>スライド 8</vt:lpstr>
      <vt:lpstr>スライド 9</vt:lpstr>
      <vt:lpstr>スライド 10</vt:lpstr>
      <vt:lpstr>スライド 11</vt:lpstr>
      <vt:lpstr>キリスト教再建主義の5条件</vt:lpstr>
      <vt:lpstr>スライド 13</vt:lpstr>
      <vt:lpstr>キリスト教再建主義の5条件</vt:lpstr>
      <vt:lpstr>スライド 15</vt:lpstr>
      <vt:lpstr>スライド 16</vt:lpstr>
      <vt:lpstr>スライド 17</vt:lpstr>
      <vt:lpstr>キリスト教再建主義の5条件</vt:lpstr>
      <vt:lpstr>スライド 19</vt:lpstr>
      <vt:lpstr>スライド 20</vt:lpstr>
      <vt:lpstr>スライド 21</vt:lpstr>
      <vt:lpstr>スライド 22</vt:lpstr>
      <vt:lpstr>スライド 23</vt:lpstr>
      <vt:lpstr>キリスト教再建主義の5条件</vt:lpstr>
      <vt:lpstr>スライド 25</vt:lpstr>
      <vt:lpstr>スライド 26</vt:lpstr>
      <vt:lpstr>スライド 27</vt:lpstr>
      <vt:lpstr>スライド 28</vt:lpstr>
      <vt:lpstr>スライド 29</vt:lpstr>
      <vt:lpstr>スライド 30</vt:lpstr>
      <vt:lpstr>そもそも人間が造られた意味は</vt:lpstr>
      <vt:lpstr>世界のエデンの園化</vt:lpstr>
      <vt:lpstr>スライド 33</vt:lpstr>
      <vt:lpstr>スライド 34</vt:lpstr>
      <vt:lpstr>スライド 35</vt:lpstr>
      <vt:lpstr>神が望んでおられる体制</vt:lpstr>
      <vt:lpstr>スライド 37</vt:lpstr>
      <vt:lpstr>スライド 38</vt:lpstr>
      <vt:lpstr>スライド 39</vt:lpstr>
      <vt:lpstr>スライド 40</vt:lpstr>
      <vt:lpstr>スライド 41</vt:lpstr>
      <vt:lpstr>スライド 42</vt:lpstr>
      <vt:lpstr>スライド 43</vt:lpstr>
      <vt:lpstr>スライド 44</vt:lpstr>
      <vt:lpstr>スライド 45</vt:lpstr>
      <vt:lpstr>スライド 46</vt:lpstr>
      <vt:lpstr>スライド 47</vt:lpstr>
      <vt:lpstr>スライド 48</vt:lpstr>
      <vt:lpstr>スライド 49</vt:lpstr>
      <vt:lpstr>スライド 50</vt:lpstr>
      <vt:lpstr>スライド 51</vt:lpstr>
      <vt:lpstr>スライド 52</vt:lpstr>
      <vt:lpstr>スライド 53</vt:lpstr>
      <vt:lpstr>スライド 54</vt:lpstr>
      <vt:lpstr>スライド 55</vt:lpstr>
      <vt:lpstr>スライド 56</vt:lpstr>
      <vt:lpstr>スライド 57</vt:lpstr>
      <vt:lpstr>スライド 58</vt:lpstr>
      <vt:lpstr>スライド 59</vt:lpstr>
      <vt:lpstr>スライド 60</vt:lpstr>
      <vt:lpstr>スライド 61</vt:lpstr>
      <vt:lpstr>スライド 62</vt:lpstr>
      <vt:lpstr>スライド 63</vt:lpstr>
      <vt:lpstr>スライド 64</vt:lpstr>
      <vt:lpstr>スライド 65</vt:lpstr>
      <vt:lpstr>スライド 66</vt:lpstr>
      <vt:lpstr>スライド 67</vt:lpstr>
      <vt:lpstr>スライド 68</vt:lpstr>
      <vt:lpstr>スライド 69</vt:lpstr>
      <vt:lpstr>スライド 70</vt:lpstr>
      <vt:lpstr>スライド 71</vt:lpstr>
      <vt:lpstr>スライド 72</vt:lpstr>
      <vt:lpstr>スライド 73</vt:lpstr>
      <vt:lpstr>スライド 74</vt:lpstr>
      <vt:lpstr>スライド 75</vt:lpstr>
      <vt:lpstr>スライド 76</vt:lpstr>
      <vt:lpstr>スライド 77</vt:lpstr>
      <vt:lpstr>スライド 78</vt:lpstr>
      <vt:lpstr>スライド 79</vt:lpstr>
      <vt:lpstr>スライド 80</vt:lpstr>
      <vt:lpstr>スライド 81</vt:lpstr>
      <vt:lpstr>スライド 82</vt:lpstr>
      <vt:lpstr>スライド 83</vt:lpstr>
      <vt:lpstr>スライド 84</vt:lpstr>
      <vt:lpstr>スライド 85</vt:lpstr>
      <vt:lpstr>スライド 86</vt:lpstr>
      <vt:lpstr>スライド 87</vt:lpstr>
      <vt:lpstr>スライド 88</vt:lpstr>
      <vt:lpstr>スライド 89</vt:lpstr>
      <vt:lpstr>スライド 90</vt:lpstr>
      <vt:lpstr>スライド 91</vt:lpstr>
      <vt:lpstr>スライド 92</vt:lpstr>
      <vt:lpstr>スライド 93</vt:lpstr>
      <vt:lpstr>スライド 94</vt:lpstr>
      <vt:lpstr>スライド 95</vt:lpstr>
      <vt:lpstr>スライド 96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FJ-USER</dc:creator>
  <cp:lastModifiedBy>kaikatsu-club</cp:lastModifiedBy>
  <cp:revision>584</cp:revision>
  <dcterms:created xsi:type="dcterms:W3CDTF">2012-06-13T16:55:06Z</dcterms:created>
  <dcterms:modified xsi:type="dcterms:W3CDTF">2012-06-22T06:09:20Z</dcterms:modified>
</cp:coreProperties>
</file>